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79A7"/>
    <a:srgbClr val="D48B13"/>
    <a:srgbClr val="0072B2"/>
    <a:srgbClr val="FBFBFB"/>
    <a:srgbClr val="E69F00"/>
    <a:srgbClr val="D36321"/>
    <a:srgbClr val="D8CD39"/>
    <a:srgbClr val="009E73"/>
    <a:srgbClr val="F0E442"/>
    <a:srgbClr val="55B2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37"/>
    <p:restoredTop sz="94680"/>
  </p:normalViewPr>
  <p:slideViewPr>
    <p:cSldViewPr snapToGrid="0">
      <p:cViewPr>
        <p:scale>
          <a:sx n="130" d="100"/>
          <a:sy n="130" d="100"/>
        </p:scale>
        <p:origin x="304" y="-3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73426-0EC8-F443-B18C-43E22A38550E}" type="datetimeFigureOut">
              <a:rPr lang="de-DE" smtClean="0"/>
              <a:t>16.07.25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FB869-E114-8D49-BBE4-68B320648B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1067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5FB869-E114-8D49-BBE4-68B320648BE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4104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4F49-FEBB-FF42-B278-30C4F47372F7}" type="datetimeFigureOut">
              <a:rPr lang="de-DE" smtClean="0"/>
              <a:t>16.07.25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694-D01B-B74B-9867-E942F2B761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429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4F49-FEBB-FF42-B278-30C4F47372F7}" type="datetimeFigureOut">
              <a:rPr lang="de-DE" smtClean="0"/>
              <a:t>16.07.25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694-D01B-B74B-9867-E942F2B761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6082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4F49-FEBB-FF42-B278-30C4F47372F7}" type="datetimeFigureOut">
              <a:rPr lang="de-DE" smtClean="0"/>
              <a:t>16.07.25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694-D01B-B74B-9867-E942F2B761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65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4F49-FEBB-FF42-B278-30C4F47372F7}" type="datetimeFigureOut">
              <a:rPr lang="de-DE" smtClean="0"/>
              <a:t>16.07.25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694-D01B-B74B-9867-E942F2B761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150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4F49-FEBB-FF42-B278-30C4F47372F7}" type="datetimeFigureOut">
              <a:rPr lang="de-DE" smtClean="0"/>
              <a:t>16.07.25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694-D01B-B74B-9867-E942F2B761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6879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4F49-FEBB-FF42-B278-30C4F47372F7}" type="datetimeFigureOut">
              <a:rPr lang="de-DE" smtClean="0"/>
              <a:t>16.07.25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694-D01B-B74B-9867-E942F2B761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8155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4F49-FEBB-FF42-B278-30C4F47372F7}" type="datetimeFigureOut">
              <a:rPr lang="de-DE" smtClean="0"/>
              <a:t>16.07.25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694-D01B-B74B-9867-E942F2B761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4034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4F49-FEBB-FF42-B278-30C4F47372F7}" type="datetimeFigureOut">
              <a:rPr lang="de-DE" smtClean="0"/>
              <a:t>16.07.25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694-D01B-B74B-9867-E942F2B761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0150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4F49-FEBB-FF42-B278-30C4F47372F7}" type="datetimeFigureOut">
              <a:rPr lang="de-DE" smtClean="0"/>
              <a:t>16.07.25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694-D01B-B74B-9867-E942F2B761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1214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4F49-FEBB-FF42-B278-30C4F47372F7}" type="datetimeFigureOut">
              <a:rPr lang="de-DE" smtClean="0"/>
              <a:t>16.07.25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694-D01B-B74B-9867-E942F2B761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9000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4F49-FEBB-FF42-B278-30C4F47372F7}" type="datetimeFigureOut">
              <a:rPr lang="de-DE" smtClean="0"/>
              <a:t>16.07.25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694-D01B-B74B-9867-E942F2B761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8231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74F49-FEBB-FF42-B278-30C4F47372F7}" type="datetimeFigureOut">
              <a:rPr lang="de-DE" smtClean="0"/>
              <a:t>16.07.25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5D694-D01B-B74B-9867-E942F2B761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76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juliarohrer.com/resource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3055314B-712B-B4C1-1BCC-A0E98DDD2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33609"/>
            <a:ext cx="3657600" cy="27432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58FAB078-BA10-C3E6-990F-58B752205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94530"/>
            <a:ext cx="3657600" cy="27432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20B9D875-88D9-4E16-6EBD-8576303B60F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0" y="6315751"/>
            <a:ext cx="3657600" cy="27432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BD5C5501-BE37-8E38-EDBA-B387E970E4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9036971"/>
            <a:ext cx="3657600" cy="2743200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D02C8E95-5E9F-3A0B-EFD0-55C765CDB75B}"/>
              </a:ext>
            </a:extLst>
          </p:cNvPr>
          <p:cNvSpPr txBox="1"/>
          <p:nvPr/>
        </p:nvSpPr>
        <p:spPr>
          <a:xfrm>
            <a:off x="0" y="10509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Helvetica" pitchFamily="2" charset="0"/>
              </a:rPr>
              <a:t>Different </a:t>
            </a:r>
            <a:r>
              <a:rPr lang="de-DE" sz="2000" dirty="0" err="1">
                <a:latin typeface="Helvetica" pitchFamily="2" charset="0"/>
              </a:rPr>
              <a:t>ways</a:t>
            </a:r>
            <a:r>
              <a:rPr lang="de-DE" sz="2000" dirty="0">
                <a:latin typeface="Helvetica" pitchFamily="2" charset="0"/>
              </a:rPr>
              <a:t> </a:t>
            </a:r>
            <a:r>
              <a:rPr lang="de-DE" sz="2000" dirty="0" err="1">
                <a:latin typeface="Helvetica" pitchFamily="2" charset="0"/>
              </a:rPr>
              <a:t>to</a:t>
            </a:r>
            <a:r>
              <a:rPr lang="de-DE" sz="2000" dirty="0">
                <a:latin typeface="Helvetica" pitchFamily="2" charset="0"/>
              </a:rPr>
              <a:t> </a:t>
            </a:r>
            <a:r>
              <a:rPr lang="de-DE" sz="2000" dirty="0" err="1">
                <a:latin typeface="Helvetica" pitchFamily="2" charset="0"/>
              </a:rPr>
              <a:t>model</a:t>
            </a:r>
            <a:r>
              <a:rPr lang="de-DE" sz="2000" dirty="0">
                <a:latin typeface="Helvetica" pitchFamily="2" charset="0"/>
              </a:rPr>
              <a:t> </a:t>
            </a:r>
            <a:r>
              <a:rPr lang="de-DE" sz="2000" dirty="0" err="1">
                <a:latin typeface="Helvetica" pitchFamily="2" charset="0"/>
              </a:rPr>
              <a:t>age</a:t>
            </a:r>
            <a:r>
              <a:rPr lang="de-DE" sz="2000" dirty="0">
                <a:latin typeface="Helvetica" pitchFamily="2" charset="0"/>
              </a:rPr>
              <a:t> 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3FF3AF2C-E268-D8B5-CB8C-CCAE8DECE971}"/>
              </a:ext>
            </a:extLst>
          </p:cNvPr>
          <p:cNvSpPr txBox="1"/>
          <p:nvPr/>
        </p:nvSpPr>
        <p:spPr>
          <a:xfrm>
            <a:off x="3634453" y="409994"/>
            <a:ext cx="3163748" cy="3323987"/>
          </a:xfrm>
          <a:prstGeom prst="rect">
            <a:avLst/>
          </a:prstGeom>
          <a:solidFill>
            <a:srgbClr val="FBFBFB"/>
          </a:solidFill>
        </p:spPr>
        <p:txBody>
          <a:bodyPr wrap="square" rtlCol="0">
            <a:spAutoFit/>
          </a:bodyPr>
          <a:lstStyle/>
          <a:p>
            <a:r>
              <a:rPr lang="de-DE" sz="1000" dirty="0" err="1">
                <a:latin typeface="Helvetica" pitchFamily="2" charset="0"/>
              </a:rPr>
              <a:t>Let‘s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say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you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want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to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include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age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as</a:t>
            </a:r>
            <a:r>
              <a:rPr lang="de-DE" sz="1000" dirty="0">
                <a:latin typeface="Helvetica" pitchFamily="2" charset="0"/>
              </a:rPr>
              <a:t> a </a:t>
            </a:r>
            <a:r>
              <a:rPr lang="de-DE" sz="1000" dirty="0" err="1">
                <a:latin typeface="Helvetica" pitchFamily="2" charset="0"/>
              </a:rPr>
              <a:t>covariate</a:t>
            </a:r>
            <a:r>
              <a:rPr lang="de-DE" sz="1000" dirty="0">
                <a:latin typeface="Helvetica" pitchFamily="2" charset="0"/>
              </a:rPr>
              <a:t> in a linear </a:t>
            </a:r>
            <a:r>
              <a:rPr lang="de-DE" sz="1000" dirty="0" err="1">
                <a:latin typeface="Helvetica" pitchFamily="2" charset="0"/>
              </a:rPr>
              <a:t>model</a:t>
            </a:r>
            <a:r>
              <a:rPr lang="de-DE" sz="1000" dirty="0">
                <a:latin typeface="Helvetica" pitchFamily="2" charset="0"/>
              </a:rPr>
              <a:t> – </a:t>
            </a:r>
            <a:r>
              <a:rPr lang="de-DE" sz="1000" dirty="0" err="1">
                <a:latin typeface="Helvetica" pitchFamily="2" charset="0"/>
              </a:rPr>
              <a:t>for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example</a:t>
            </a:r>
            <a:r>
              <a:rPr lang="de-DE" sz="1000" dirty="0">
                <a:latin typeface="Helvetica" pitchFamily="2" charset="0"/>
              </a:rPr>
              <a:t>, </a:t>
            </a:r>
            <a:r>
              <a:rPr lang="de-DE" sz="1000" dirty="0" err="1">
                <a:latin typeface="Helvetica" pitchFamily="2" charset="0"/>
              </a:rPr>
              <a:t>because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you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consider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it</a:t>
            </a:r>
            <a:r>
              <a:rPr lang="de-DE" sz="1000" dirty="0">
                <a:latin typeface="Helvetica" pitchFamily="2" charset="0"/>
              </a:rPr>
              <a:t> a </a:t>
            </a:r>
            <a:r>
              <a:rPr lang="de-DE" sz="1000" dirty="0" err="1">
                <a:latin typeface="Helvetica" pitchFamily="2" charset="0"/>
              </a:rPr>
              <a:t>confounder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of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some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other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association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of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interest</a:t>
            </a:r>
            <a:r>
              <a:rPr lang="de-DE" sz="1000" dirty="0">
                <a:latin typeface="Helvetica" pitchFamily="2" charset="0"/>
              </a:rPr>
              <a:t>.</a:t>
            </a:r>
          </a:p>
          <a:p>
            <a:r>
              <a:rPr lang="de-DE" sz="1000" dirty="0" err="1">
                <a:latin typeface="Helvetica" pitchFamily="2" charset="0"/>
              </a:rPr>
              <a:t>There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are</a:t>
            </a:r>
            <a:r>
              <a:rPr lang="de-DE" sz="1000" dirty="0">
                <a:latin typeface="Helvetica" pitchFamily="2" charset="0"/>
              </a:rPr>
              <a:t> different </a:t>
            </a:r>
            <a:r>
              <a:rPr lang="de-DE" sz="1000" dirty="0" err="1">
                <a:latin typeface="Helvetica" pitchFamily="2" charset="0"/>
              </a:rPr>
              <a:t>ways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to</a:t>
            </a:r>
            <a:r>
              <a:rPr lang="de-DE" sz="1000" dirty="0">
                <a:latin typeface="Helvetica" pitchFamily="2" charset="0"/>
              </a:rPr>
              <a:t> do </a:t>
            </a:r>
            <a:r>
              <a:rPr lang="de-DE" sz="1000" dirty="0" err="1">
                <a:latin typeface="Helvetica" pitchFamily="2" charset="0"/>
              </a:rPr>
              <a:t>this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which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vary</a:t>
            </a:r>
            <a:r>
              <a:rPr lang="de-DE" sz="1000" dirty="0">
                <a:latin typeface="Helvetica" pitchFamily="2" charset="0"/>
              </a:rPr>
              <a:t> in </a:t>
            </a:r>
            <a:r>
              <a:rPr lang="de-DE" sz="1000" dirty="0" err="1">
                <a:latin typeface="Helvetica" pitchFamily="2" charset="0"/>
              </a:rPr>
              <a:t>their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flexibility</a:t>
            </a:r>
            <a:r>
              <a:rPr lang="de-DE" sz="1000" dirty="0">
                <a:latin typeface="Helvetica" pitchFamily="2" charset="0"/>
              </a:rPr>
              <a:t> and in </a:t>
            </a:r>
            <a:r>
              <a:rPr lang="de-DE" sz="1000" dirty="0" err="1">
                <a:latin typeface="Helvetica" pitchFamily="2" charset="0"/>
              </a:rPr>
              <a:t>the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shape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of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the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resulting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trajectory</a:t>
            </a:r>
            <a:r>
              <a:rPr lang="de-DE" sz="1000" dirty="0">
                <a:latin typeface="Helvetica" pitchFamily="2" charset="0"/>
              </a:rPr>
              <a:t>. </a:t>
            </a:r>
          </a:p>
          <a:p>
            <a:endParaRPr lang="de-DE" sz="1000" dirty="0">
              <a:latin typeface="Helvetica" pitchFamily="2" charset="0"/>
            </a:endParaRPr>
          </a:p>
          <a:p>
            <a:r>
              <a:rPr lang="de-DE" sz="1000" dirty="0" err="1">
                <a:latin typeface="Helvetica" pitchFamily="2" charset="0"/>
              </a:rPr>
              <a:t>One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solution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is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to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simply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include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age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as</a:t>
            </a:r>
            <a:r>
              <a:rPr lang="de-DE" sz="1000" dirty="0">
                <a:latin typeface="Helvetica" pitchFamily="2" charset="0"/>
              </a:rPr>
              <a:t> a </a:t>
            </a:r>
            <a:r>
              <a:rPr lang="de-DE" sz="1000" dirty="0" err="1">
                <a:latin typeface="Helvetica" pitchFamily="2" charset="0"/>
              </a:rPr>
              <a:t>numerical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predictor</a:t>
            </a:r>
            <a:r>
              <a:rPr lang="de-DE" sz="1000" dirty="0">
                <a:latin typeface="Helvetica" pitchFamily="2" charset="0"/>
              </a:rPr>
              <a:t>:</a:t>
            </a:r>
          </a:p>
          <a:p>
            <a:r>
              <a:rPr lang="de-DE" sz="1000" dirty="0">
                <a:solidFill>
                  <a:srgbClr val="CC79A7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lm(</a:t>
            </a:r>
            <a:r>
              <a:rPr lang="de-DE" sz="1000" dirty="0" err="1">
                <a:solidFill>
                  <a:srgbClr val="CC79A7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outcome</a:t>
            </a:r>
            <a:r>
              <a:rPr lang="de-DE" sz="1000" dirty="0">
                <a:solidFill>
                  <a:srgbClr val="CC79A7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~ </a:t>
            </a:r>
            <a:r>
              <a:rPr lang="de-DE" sz="1000" dirty="0" err="1">
                <a:solidFill>
                  <a:srgbClr val="CC79A7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age</a:t>
            </a:r>
            <a:r>
              <a:rPr lang="de-DE" sz="1000" dirty="0">
                <a:solidFill>
                  <a:srgbClr val="CC79A7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000" dirty="0">
                <a:latin typeface="Helvetica" pitchFamily="2" charset="0"/>
              </a:rPr>
              <a:t>This </a:t>
            </a:r>
            <a:r>
              <a:rPr lang="de-DE" sz="1000" dirty="0" err="1">
                <a:latin typeface="Helvetica" pitchFamily="2" charset="0"/>
              </a:rPr>
              <a:t>fits</a:t>
            </a:r>
            <a:r>
              <a:rPr lang="de-DE" sz="1000" dirty="0">
                <a:latin typeface="Helvetica" pitchFamily="2" charset="0"/>
              </a:rPr>
              <a:t> a </a:t>
            </a:r>
            <a:r>
              <a:rPr lang="de-DE" sz="1000" dirty="0" err="1">
                <a:latin typeface="Helvetica" pitchFamily="2" charset="0"/>
              </a:rPr>
              <a:t>straight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line</a:t>
            </a:r>
            <a:r>
              <a:rPr lang="de-DE" sz="1000" dirty="0">
                <a:latin typeface="Helvetica" pitchFamily="2" charset="0"/>
              </a:rPr>
              <a:t>. The </a:t>
            </a:r>
            <a:r>
              <a:rPr lang="de-DE" sz="1000" dirty="0" err="1">
                <a:latin typeface="Helvetica" pitchFamily="2" charset="0"/>
              </a:rPr>
              <a:t>resulting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uncertainty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is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solidFill>
                  <a:srgbClr val="CC79A7"/>
                </a:solidFill>
                <a:latin typeface="Helvetica" pitchFamily="2" charset="0"/>
              </a:rPr>
              <a:t>quite</a:t>
            </a:r>
            <a:r>
              <a:rPr lang="de-DE" sz="10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1000" dirty="0" err="1">
                <a:solidFill>
                  <a:srgbClr val="CC79A7"/>
                </a:solidFill>
                <a:latin typeface="Helvetica" pitchFamily="2" charset="0"/>
              </a:rPr>
              <a:t>low</a:t>
            </a:r>
            <a:r>
              <a:rPr lang="de-DE" sz="1000" dirty="0">
                <a:latin typeface="Helvetica" pitchFamily="2" charset="0"/>
              </a:rPr>
              <a:t> and </a:t>
            </a:r>
            <a:r>
              <a:rPr lang="de-DE" sz="1000" dirty="0" err="1">
                <a:latin typeface="Helvetica" pitchFamily="2" charset="0"/>
              </a:rPr>
              <a:t>including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age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costs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>
                <a:solidFill>
                  <a:srgbClr val="CC79A7"/>
                </a:solidFill>
                <a:latin typeface="Helvetica" pitchFamily="2" charset="0"/>
              </a:rPr>
              <a:t>1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degree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of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freedom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as</a:t>
            </a:r>
            <a:r>
              <a:rPr lang="de-DE" sz="1000" dirty="0">
                <a:latin typeface="Helvetica" pitchFamily="2" charset="0"/>
              </a:rPr>
              <a:t> a </a:t>
            </a:r>
            <a:r>
              <a:rPr lang="de-DE" sz="1000" dirty="0" err="1">
                <a:latin typeface="Helvetica" pitchFamily="2" charset="0"/>
              </a:rPr>
              <a:t>single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parameter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is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additionally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estimated</a:t>
            </a:r>
            <a:r>
              <a:rPr lang="de-DE" sz="1000" dirty="0">
                <a:latin typeface="Helvetica" pitchFamily="2" charset="0"/>
              </a:rPr>
              <a:t> – </a:t>
            </a:r>
            <a:r>
              <a:rPr lang="de-DE" sz="1000" dirty="0" err="1">
                <a:latin typeface="Helvetica" pitchFamily="2" charset="0"/>
              </a:rPr>
              <a:t>the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slope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of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the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straight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line</a:t>
            </a:r>
            <a:r>
              <a:rPr lang="de-DE" sz="1000" dirty="0">
                <a:latin typeface="Helvetica" pitchFamily="2" charset="0"/>
              </a:rPr>
              <a:t>.</a:t>
            </a:r>
          </a:p>
          <a:p>
            <a:endParaRPr lang="de-DE" sz="1000" dirty="0">
              <a:latin typeface="Helvetica" pitchFamily="2" charset="0"/>
            </a:endParaRPr>
          </a:p>
          <a:p>
            <a:r>
              <a:rPr lang="de-DE" sz="1000" dirty="0" err="1">
                <a:latin typeface="Helvetica" pitchFamily="2" charset="0"/>
              </a:rPr>
              <a:t>Another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solution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is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to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simply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include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age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as</a:t>
            </a:r>
            <a:r>
              <a:rPr lang="de-DE" sz="1000" dirty="0">
                <a:latin typeface="Helvetica" pitchFamily="2" charset="0"/>
              </a:rPr>
              <a:t> a </a:t>
            </a:r>
            <a:r>
              <a:rPr lang="de-DE" sz="1000" dirty="0" err="1">
                <a:latin typeface="Helvetica" pitchFamily="2" charset="0"/>
              </a:rPr>
              <a:t>categorical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predictor</a:t>
            </a:r>
            <a:r>
              <a:rPr lang="de-DE" sz="1000" dirty="0">
                <a:latin typeface="Helvetica" pitchFamily="2" charset="0"/>
              </a:rPr>
              <a:t>:</a:t>
            </a:r>
          </a:p>
          <a:p>
            <a:r>
              <a:rPr lang="de-DE" sz="1000" dirty="0">
                <a:solidFill>
                  <a:srgbClr val="D48B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lm(</a:t>
            </a:r>
            <a:r>
              <a:rPr lang="de-DE" sz="1000" dirty="0" err="1">
                <a:solidFill>
                  <a:srgbClr val="D48B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outcome</a:t>
            </a:r>
            <a:r>
              <a:rPr lang="de-DE" sz="1000" dirty="0">
                <a:solidFill>
                  <a:srgbClr val="D48B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~ </a:t>
            </a:r>
            <a:r>
              <a:rPr lang="de-DE" sz="1000" dirty="0" err="1">
                <a:solidFill>
                  <a:srgbClr val="D48B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as.factor</a:t>
            </a:r>
            <a:r>
              <a:rPr lang="de-DE" sz="1000" dirty="0">
                <a:solidFill>
                  <a:srgbClr val="D48B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000" dirty="0" err="1">
                <a:solidFill>
                  <a:srgbClr val="D48B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age</a:t>
            </a:r>
            <a:r>
              <a:rPr lang="de-DE" sz="1000" dirty="0">
                <a:solidFill>
                  <a:srgbClr val="D48B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r>
              <a:rPr lang="de-DE" sz="1000" dirty="0">
                <a:latin typeface="Helvetica" pitchFamily="2" charset="0"/>
              </a:rPr>
              <a:t>This </a:t>
            </a:r>
            <a:r>
              <a:rPr lang="de-DE" sz="1000" dirty="0" err="1">
                <a:latin typeface="Helvetica" pitchFamily="2" charset="0"/>
              </a:rPr>
              <a:t>estimates</a:t>
            </a:r>
            <a:r>
              <a:rPr lang="de-DE" sz="1000" dirty="0">
                <a:latin typeface="Helvetica" pitchFamily="2" charset="0"/>
              </a:rPr>
              <a:t> an individual </a:t>
            </a:r>
            <a:r>
              <a:rPr lang="de-DE" sz="1000" dirty="0" err="1">
                <a:latin typeface="Helvetica" pitchFamily="2" charset="0"/>
              </a:rPr>
              <a:t>value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for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each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year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of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age</a:t>
            </a:r>
            <a:r>
              <a:rPr lang="de-DE" sz="1000" dirty="0">
                <a:latin typeface="Helvetica" pitchFamily="2" charset="0"/>
              </a:rPr>
              <a:t>. The </a:t>
            </a:r>
            <a:r>
              <a:rPr lang="de-DE" sz="1000" dirty="0" err="1">
                <a:latin typeface="Helvetica" pitchFamily="2" charset="0"/>
              </a:rPr>
              <a:t>resulting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uncertainty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is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solidFill>
                  <a:srgbClr val="D48B13"/>
                </a:solidFill>
                <a:latin typeface="Helvetica" pitchFamily="2" charset="0"/>
              </a:rPr>
              <a:t>quite</a:t>
            </a:r>
            <a:r>
              <a:rPr lang="de-DE" sz="1000" dirty="0">
                <a:solidFill>
                  <a:srgbClr val="D48B13"/>
                </a:solidFill>
                <a:latin typeface="Helvetica" pitchFamily="2" charset="0"/>
              </a:rPr>
              <a:t> high </a:t>
            </a:r>
            <a:r>
              <a:rPr lang="de-DE" sz="1000" dirty="0">
                <a:latin typeface="Helvetica" pitchFamily="2" charset="0"/>
              </a:rPr>
              <a:t>and </a:t>
            </a:r>
            <a:r>
              <a:rPr lang="de-DE" sz="1000" dirty="0" err="1">
                <a:latin typeface="Helvetica" pitchFamily="2" charset="0"/>
              </a:rPr>
              <a:t>including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age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costs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many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degrees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of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freedom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there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are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years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of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age</a:t>
            </a:r>
            <a:r>
              <a:rPr lang="de-DE" sz="1000" dirty="0">
                <a:latin typeface="Helvetica" pitchFamily="2" charset="0"/>
              </a:rPr>
              <a:t>, minus 1 (in </a:t>
            </a:r>
            <a:r>
              <a:rPr lang="de-DE" sz="1000" dirty="0" err="1">
                <a:latin typeface="Helvetica" pitchFamily="2" charset="0"/>
              </a:rPr>
              <a:t>this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example</a:t>
            </a:r>
            <a:r>
              <a:rPr lang="de-DE" sz="1000" dirty="0">
                <a:latin typeface="Helvetica" pitchFamily="2" charset="0"/>
              </a:rPr>
              <a:t>, </a:t>
            </a:r>
            <a:r>
              <a:rPr lang="de-DE" sz="1000" dirty="0">
                <a:solidFill>
                  <a:srgbClr val="D48B13"/>
                </a:solidFill>
                <a:latin typeface="Helvetica" pitchFamily="2" charset="0"/>
              </a:rPr>
              <a:t>41</a:t>
            </a:r>
            <a:r>
              <a:rPr lang="de-DE" sz="1000" dirty="0">
                <a:latin typeface="Helvetica" pitchFamily="2" charset="0"/>
              </a:rPr>
              <a:t>).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0E24FB5D-FE8B-4BE0-4DEF-197E3DB39627}"/>
              </a:ext>
            </a:extLst>
          </p:cNvPr>
          <p:cNvSpPr txBox="1"/>
          <p:nvPr/>
        </p:nvSpPr>
        <p:spPr>
          <a:xfrm>
            <a:off x="3634453" y="3903201"/>
            <a:ext cx="3163748" cy="1938992"/>
          </a:xfrm>
          <a:prstGeom prst="rect">
            <a:avLst/>
          </a:prstGeom>
          <a:solidFill>
            <a:srgbClr val="FBFBFB"/>
          </a:solidFill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rgbClr val="0072B2"/>
                </a:solidFill>
                <a:latin typeface="Helvetica" pitchFamily="2" charset="0"/>
              </a:rPr>
              <a:t>Other </a:t>
            </a:r>
            <a:r>
              <a:rPr lang="de-DE" sz="1000" dirty="0" err="1">
                <a:solidFill>
                  <a:srgbClr val="0072B2"/>
                </a:solidFill>
                <a:latin typeface="Helvetica" pitchFamily="2" charset="0"/>
              </a:rPr>
              <a:t>solutions</a:t>
            </a:r>
            <a:r>
              <a:rPr lang="de-DE" sz="1000" dirty="0">
                <a:solidFill>
                  <a:srgbClr val="0072B2"/>
                </a:solidFill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lie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somewhere</a:t>
            </a:r>
            <a:r>
              <a:rPr lang="de-DE" sz="1000" dirty="0">
                <a:latin typeface="Helvetica" pitchFamily="2" charset="0"/>
              </a:rPr>
              <a:t> in </a:t>
            </a:r>
            <a:r>
              <a:rPr lang="de-DE" sz="1000" dirty="0" err="1">
                <a:latin typeface="Helvetica" pitchFamily="2" charset="0"/>
              </a:rPr>
              <a:t>between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these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two</a:t>
            </a:r>
            <a:r>
              <a:rPr lang="de-DE" sz="1000" dirty="0">
                <a:latin typeface="Helvetica" pitchFamily="2" charset="0"/>
              </a:rPr>
              <a:t> extremes. </a:t>
            </a:r>
          </a:p>
          <a:p>
            <a:endParaRPr lang="de-DE" sz="1000" dirty="0">
              <a:latin typeface="Helvetica" pitchFamily="2" charset="0"/>
            </a:endParaRPr>
          </a:p>
          <a:p>
            <a:r>
              <a:rPr lang="de-DE" sz="1000" dirty="0" err="1">
                <a:latin typeface="Helvetica" pitchFamily="2" charset="0"/>
              </a:rPr>
              <a:t>For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example</a:t>
            </a:r>
            <a:r>
              <a:rPr lang="de-DE" sz="1000" dirty="0">
                <a:latin typeface="Helvetica" pitchFamily="2" charset="0"/>
              </a:rPr>
              <a:t>, </a:t>
            </a:r>
            <a:r>
              <a:rPr lang="de-DE" sz="1000" dirty="0" err="1">
                <a:latin typeface="Helvetica" pitchFamily="2" charset="0"/>
              </a:rPr>
              <a:t>we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could</a:t>
            </a:r>
            <a:r>
              <a:rPr lang="de-DE" sz="1000" dirty="0">
                <a:latin typeface="Helvetica" pitchFamily="2" charset="0"/>
              </a:rPr>
              <a:t> form </a:t>
            </a:r>
            <a:r>
              <a:rPr lang="de-DE" sz="1000" dirty="0" err="1">
                <a:latin typeface="Helvetica" pitchFamily="2" charset="0"/>
              </a:rPr>
              <a:t>broader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age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categories</a:t>
            </a:r>
            <a:r>
              <a:rPr lang="de-DE" sz="1000" dirty="0">
                <a:latin typeface="Helvetica" pitchFamily="2" charset="0"/>
              </a:rPr>
              <a:t>:</a:t>
            </a:r>
          </a:p>
          <a:p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lm(</a:t>
            </a:r>
            <a:r>
              <a:rPr lang="de-DE" sz="1000" dirty="0" err="1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outcome</a:t>
            </a:r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~ I(</a:t>
            </a:r>
            <a:r>
              <a:rPr lang="de-DE" sz="1000" dirty="0" err="1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age</a:t>
            </a:r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&lt;= 22) + </a:t>
            </a:r>
          </a:p>
          <a:p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I(</a:t>
            </a:r>
            <a:r>
              <a:rPr lang="de-DE" sz="1000" dirty="0" err="1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age</a:t>
            </a:r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&gt; 22 &amp; </a:t>
            </a:r>
            <a:r>
              <a:rPr lang="de-DE" sz="1000" dirty="0" err="1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age</a:t>
            </a:r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&lt;= 29) + </a:t>
            </a:r>
          </a:p>
          <a:p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I(</a:t>
            </a:r>
            <a:r>
              <a:rPr lang="de-DE" sz="1000" dirty="0" err="1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age</a:t>
            </a:r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&gt; 29 &amp; </a:t>
            </a:r>
            <a:r>
              <a:rPr lang="de-DE" sz="1000" dirty="0" err="1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age</a:t>
            </a:r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&lt;= 39) + </a:t>
            </a:r>
          </a:p>
          <a:p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I(</a:t>
            </a:r>
            <a:r>
              <a:rPr lang="de-DE" sz="1000" dirty="0" err="1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age</a:t>
            </a:r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&gt; 39 &amp; </a:t>
            </a:r>
            <a:r>
              <a:rPr lang="de-DE" sz="1000" dirty="0" err="1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age</a:t>
            </a:r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&lt;= 50))</a:t>
            </a:r>
          </a:p>
          <a:p>
            <a:r>
              <a:rPr lang="de-DE" sz="1000" dirty="0">
                <a:latin typeface="Helvetica" pitchFamily="2" charset="0"/>
              </a:rPr>
              <a:t>This </a:t>
            </a:r>
            <a:r>
              <a:rPr lang="de-DE" sz="1000" dirty="0" err="1">
                <a:latin typeface="Helvetica" pitchFamily="2" charset="0"/>
              </a:rPr>
              <a:t>estimates</a:t>
            </a:r>
            <a:r>
              <a:rPr lang="de-DE" sz="1000" dirty="0">
                <a:latin typeface="Helvetica" pitchFamily="2" charset="0"/>
              </a:rPr>
              <a:t> an individual </a:t>
            </a:r>
            <a:r>
              <a:rPr lang="de-DE" sz="1000" dirty="0" err="1">
                <a:latin typeface="Helvetica" pitchFamily="2" charset="0"/>
              </a:rPr>
              <a:t>value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for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each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category</a:t>
            </a:r>
            <a:r>
              <a:rPr lang="de-DE" sz="1000" dirty="0">
                <a:latin typeface="Helvetica" pitchFamily="2" charset="0"/>
              </a:rPr>
              <a:t>. The </a:t>
            </a:r>
            <a:r>
              <a:rPr lang="de-DE" sz="1000" dirty="0" err="1">
                <a:latin typeface="Helvetica" pitchFamily="2" charset="0"/>
              </a:rPr>
              <a:t>resulting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uncertainty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is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>
                <a:solidFill>
                  <a:srgbClr val="0072B2"/>
                </a:solidFill>
                <a:latin typeface="Helvetica" pitchFamily="2" charset="0"/>
              </a:rPr>
              <a:t>medium</a:t>
            </a:r>
            <a:r>
              <a:rPr lang="de-DE" sz="1000" dirty="0">
                <a:latin typeface="Helvetica" pitchFamily="2" charset="0"/>
              </a:rPr>
              <a:t> and </a:t>
            </a:r>
            <a:r>
              <a:rPr lang="de-DE" sz="1000" dirty="0" err="1">
                <a:latin typeface="Helvetica" pitchFamily="2" charset="0"/>
              </a:rPr>
              <a:t>including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age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costs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many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degrees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of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freedom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there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are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categories</a:t>
            </a:r>
            <a:r>
              <a:rPr lang="de-DE" sz="1000" dirty="0">
                <a:latin typeface="Helvetica" pitchFamily="2" charset="0"/>
              </a:rPr>
              <a:t>, minus 1 (in </a:t>
            </a:r>
            <a:r>
              <a:rPr lang="de-DE" sz="1000" dirty="0" err="1">
                <a:latin typeface="Helvetica" pitchFamily="2" charset="0"/>
              </a:rPr>
              <a:t>this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example</a:t>
            </a:r>
            <a:r>
              <a:rPr lang="de-DE" sz="1000" dirty="0">
                <a:latin typeface="Helvetica" pitchFamily="2" charset="0"/>
              </a:rPr>
              <a:t>, 5 − 1 = </a:t>
            </a:r>
            <a:r>
              <a:rPr lang="de-DE" sz="1000" dirty="0">
                <a:solidFill>
                  <a:srgbClr val="0072B2"/>
                </a:solidFill>
                <a:latin typeface="Helvetica" pitchFamily="2" charset="0"/>
              </a:rPr>
              <a:t>4</a:t>
            </a:r>
            <a:r>
              <a:rPr lang="de-DE" sz="1000" dirty="0">
                <a:latin typeface="Helvetica" pitchFamily="2" charset="0"/>
              </a:rPr>
              <a:t>)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922901EC-D319-6C93-5067-17439105234D}"/>
              </a:ext>
            </a:extLst>
          </p:cNvPr>
          <p:cNvSpPr txBox="1"/>
          <p:nvPr/>
        </p:nvSpPr>
        <p:spPr>
          <a:xfrm>
            <a:off x="3634453" y="6392200"/>
            <a:ext cx="3163748" cy="1477328"/>
          </a:xfrm>
          <a:prstGeom prst="rect">
            <a:avLst/>
          </a:prstGeom>
          <a:solidFill>
            <a:srgbClr val="FBFBFB"/>
          </a:solidFill>
        </p:spPr>
        <p:txBody>
          <a:bodyPr wrap="square" rtlCol="0">
            <a:spAutoFit/>
          </a:bodyPr>
          <a:lstStyle/>
          <a:p>
            <a:r>
              <a:rPr lang="de-DE" sz="1000" dirty="0" err="1">
                <a:latin typeface="Helvetica" pitchFamily="2" charset="0"/>
              </a:rPr>
              <a:t>We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could</a:t>
            </a:r>
            <a:r>
              <a:rPr lang="de-DE" sz="1000" dirty="0">
                <a:latin typeface="Helvetica" pitchFamily="2" charset="0"/>
              </a:rPr>
              <a:t> also </a:t>
            </a:r>
            <a:r>
              <a:rPr lang="de-DE" sz="1000" dirty="0" err="1">
                <a:latin typeface="Helvetica" pitchFamily="2" charset="0"/>
              </a:rPr>
              <a:t>use</a:t>
            </a:r>
            <a:r>
              <a:rPr lang="de-DE" sz="1000" dirty="0">
                <a:latin typeface="Helvetica" pitchFamily="2" charset="0"/>
              </a:rPr>
              <a:t> a polynomial:</a:t>
            </a:r>
          </a:p>
          <a:p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lm(</a:t>
            </a:r>
            <a:r>
              <a:rPr lang="de-DE" sz="1000" dirty="0" err="1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outcome</a:t>
            </a:r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~ I(age^4) + </a:t>
            </a:r>
          </a:p>
          <a:p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I(age^3) + </a:t>
            </a:r>
          </a:p>
          <a:p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I(age^2) + </a:t>
            </a:r>
          </a:p>
          <a:p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de-DE" sz="1000" dirty="0" err="1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age</a:t>
            </a:r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000" dirty="0">
                <a:latin typeface="Helvetica" pitchFamily="2" charset="0"/>
              </a:rPr>
              <a:t>This </a:t>
            </a:r>
            <a:r>
              <a:rPr lang="de-DE" sz="1000" dirty="0" err="1">
                <a:latin typeface="Helvetica" pitchFamily="2" charset="0"/>
              </a:rPr>
              <a:t>fits</a:t>
            </a:r>
            <a:r>
              <a:rPr lang="de-DE" sz="1000" dirty="0">
                <a:latin typeface="Helvetica" pitchFamily="2" charset="0"/>
              </a:rPr>
              <a:t> a </a:t>
            </a:r>
            <a:r>
              <a:rPr lang="de-DE" sz="1000" dirty="0" err="1">
                <a:latin typeface="Helvetica" pitchFamily="2" charset="0"/>
              </a:rPr>
              <a:t>fourth-degree</a:t>
            </a:r>
            <a:r>
              <a:rPr lang="de-DE" sz="1000" dirty="0">
                <a:latin typeface="Helvetica" pitchFamily="2" charset="0"/>
              </a:rPr>
              <a:t> polynomial. The </a:t>
            </a:r>
            <a:r>
              <a:rPr lang="de-DE" sz="1000" dirty="0" err="1">
                <a:latin typeface="Helvetica" pitchFamily="2" charset="0"/>
              </a:rPr>
              <a:t>resulting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uncertainty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is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>
                <a:solidFill>
                  <a:srgbClr val="0072B2"/>
                </a:solidFill>
                <a:latin typeface="Helvetica" pitchFamily="2" charset="0"/>
              </a:rPr>
              <a:t>medium</a:t>
            </a:r>
            <a:r>
              <a:rPr lang="de-DE" sz="1000" dirty="0">
                <a:latin typeface="Helvetica" pitchFamily="2" charset="0"/>
              </a:rPr>
              <a:t> and </a:t>
            </a:r>
            <a:r>
              <a:rPr lang="de-DE" sz="1000" dirty="0" err="1">
                <a:latin typeface="Helvetica" pitchFamily="2" charset="0"/>
              </a:rPr>
              <a:t>including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age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costs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many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degrees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of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freedom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the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degree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of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the</a:t>
            </a:r>
            <a:r>
              <a:rPr lang="de-DE" sz="1000" dirty="0">
                <a:latin typeface="Helvetica" pitchFamily="2" charset="0"/>
              </a:rPr>
              <a:t> polynomial, so in </a:t>
            </a:r>
            <a:r>
              <a:rPr lang="de-DE" sz="1000" dirty="0" err="1">
                <a:latin typeface="Helvetica" pitchFamily="2" charset="0"/>
              </a:rPr>
              <a:t>this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case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>
                <a:solidFill>
                  <a:srgbClr val="0072B2"/>
                </a:solidFill>
                <a:latin typeface="Helvetica" pitchFamily="2" charset="0"/>
              </a:rPr>
              <a:t>4</a:t>
            </a:r>
            <a:r>
              <a:rPr lang="de-DE" sz="1000" dirty="0">
                <a:latin typeface="Helvetica" pitchFamily="2" charset="0"/>
              </a:rPr>
              <a:t>.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80D609CA-0938-1038-5DE6-B81BA7BAE5D3}"/>
              </a:ext>
            </a:extLst>
          </p:cNvPr>
          <p:cNvSpPr txBox="1"/>
          <p:nvPr/>
        </p:nvSpPr>
        <p:spPr>
          <a:xfrm>
            <a:off x="3634453" y="8735899"/>
            <a:ext cx="3163748" cy="2554545"/>
          </a:xfrm>
          <a:prstGeom prst="rect">
            <a:avLst/>
          </a:prstGeom>
          <a:solidFill>
            <a:srgbClr val="FBFBFB"/>
          </a:solidFill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Helvetica" pitchFamily="2" charset="0"/>
              </a:rPr>
              <a:t>And </a:t>
            </a:r>
            <a:r>
              <a:rPr lang="de-DE" sz="1000" dirty="0" err="1">
                <a:latin typeface="Helvetica" pitchFamily="2" charset="0"/>
              </a:rPr>
              <a:t>we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could</a:t>
            </a:r>
            <a:r>
              <a:rPr lang="de-DE" sz="1000" dirty="0">
                <a:latin typeface="Helvetica" pitchFamily="2" charset="0"/>
              </a:rPr>
              <a:t> also </a:t>
            </a:r>
            <a:r>
              <a:rPr lang="de-DE" sz="1000" dirty="0" err="1">
                <a:latin typeface="Helvetica" pitchFamily="2" charset="0"/>
              </a:rPr>
              <a:t>use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splines</a:t>
            </a:r>
            <a:r>
              <a:rPr lang="de-DE" sz="1000" dirty="0">
                <a:latin typeface="Helvetica" pitchFamily="2" charset="0"/>
              </a:rPr>
              <a:t>:</a:t>
            </a:r>
          </a:p>
          <a:p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de-DE" sz="1000" dirty="0" err="1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000" dirty="0" err="1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splines</a:t>
            </a:r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lm(</a:t>
            </a:r>
            <a:r>
              <a:rPr lang="de-DE" sz="1000" dirty="0" err="1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outcome</a:t>
            </a:r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~ </a:t>
            </a:r>
            <a:r>
              <a:rPr lang="de-DE" sz="1000" dirty="0" err="1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bs</a:t>
            </a:r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000" dirty="0" err="1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age</a:t>
            </a:r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000" dirty="0" err="1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de-DE" sz="1000" dirty="0">
                <a:solidFill>
                  <a:srgbClr val="0072B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4))</a:t>
            </a:r>
          </a:p>
          <a:p>
            <a:endParaRPr lang="de-DE" sz="1000" dirty="0">
              <a:solidFill>
                <a:srgbClr val="0072B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000" dirty="0">
                <a:latin typeface="Helvetica" pitchFamily="2" charset="0"/>
              </a:rPr>
              <a:t>These </a:t>
            </a:r>
            <a:r>
              <a:rPr lang="de-DE" sz="1000" dirty="0" err="1">
                <a:latin typeface="Helvetica" pitchFamily="2" charset="0"/>
              </a:rPr>
              <a:t>result</a:t>
            </a:r>
            <a:r>
              <a:rPr lang="de-DE" sz="1000" dirty="0">
                <a:latin typeface="Helvetica" pitchFamily="2" charset="0"/>
              </a:rPr>
              <a:t> in a </a:t>
            </a:r>
            <a:r>
              <a:rPr lang="de-DE" sz="1000" dirty="0" err="1">
                <a:latin typeface="Helvetica" pitchFamily="2" charset="0"/>
              </a:rPr>
              <a:t>trajectory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that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is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locally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smoothed</a:t>
            </a:r>
            <a:r>
              <a:rPr lang="de-DE" sz="1000" dirty="0">
                <a:latin typeface="Helvetica" pitchFamily="2" charset="0"/>
              </a:rPr>
              <a:t>. Under </a:t>
            </a:r>
            <a:r>
              <a:rPr lang="de-DE" sz="1000" dirty="0" err="1">
                <a:latin typeface="Helvetica" pitchFamily="2" charset="0"/>
              </a:rPr>
              <a:t>the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hood</a:t>
            </a:r>
            <a:r>
              <a:rPr lang="de-DE" sz="1000" dirty="0">
                <a:latin typeface="Helvetica" pitchFamily="2" charset="0"/>
              </a:rPr>
              <a:t>, multiple </a:t>
            </a:r>
            <a:r>
              <a:rPr lang="de-DE" sz="1000" dirty="0" err="1">
                <a:latin typeface="Helvetica" pitchFamily="2" charset="0"/>
              </a:rPr>
              <a:t>synthetic</a:t>
            </a:r>
            <a:r>
              <a:rPr lang="de-DE" sz="1000" dirty="0">
                <a:latin typeface="Helvetica" pitchFamily="2" charset="0"/>
              </a:rPr>
              <a:t> variables </a:t>
            </a:r>
            <a:r>
              <a:rPr lang="de-DE" sz="1000" dirty="0" err="1">
                <a:latin typeface="Helvetica" pitchFamily="2" charset="0"/>
              </a:rPr>
              <a:t>are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calculated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tranformations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of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age</a:t>
            </a:r>
            <a:r>
              <a:rPr lang="de-DE" sz="1000" dirty="0">
                <a:latin typeface="Helvetica" pitchFamily="2" charset="0"/>
              </a:rPr>
              <a:t> and </a:t>
            </a:r>
            <a:r>
              <a:rPr lang="de-DE" sz="1000" dirty="0" err="1">
                <a:latin typeface="Helvetica" pitchFamily="2" charset="0"/>
              </a:rPr>
              <a:t>then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included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predictors</a:t>
            </a:r>
            <a:r>
              <a:rPr lang="de-DE" sz="1000" dirty="0">
                <a:latin typeface="Helvetica" pitchFamily="2" charset="0"/>
              </a:rPr>
              <a:t>. The </a:t>
            </a:r>
            <a:r>
              <a:rPr lang="de-DE" sz="1000" dirty="0" err="1">
                <a:latin typeface="Helvetica" pitchFamily="2" charset="0"/>
              </a:rPr>
              <a:t>resulting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uncertainty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is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>
                <a:solidFill>
                  <a:srgbClr val="0072B2"/>
                </a:solidFill>
                <a:latin typeface="Helvetica" pitchFamily="2" charset="0"/>
              </a:rPr>
              <a:t>medium</a:t>
            </a:r>
            <a:r>
              <a:rPr lang="de-DE" sz="1000" dirty="0">
                <a:latin typeface="Helvetica" pitchFamily="2" charset="0"/>
              </a:rPr>
              <a:t> and </a:t>
            </a:r>
            <a:r>
              <a:rPr lang="de-DE" sz="1000" dirty="0" err="1">
                <a:latin typeface="Helvetica" pitchFamily="2" charset="0"/>
              </a:rPr>
              <a:t>including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age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costs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many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degrees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of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freedom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there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are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synthetic</a:t>
            </a:r>
            <a:r>
              <a:rPr lang="de-DE" sz="1000" dirty="0">
                <a:latin typeface="Helvetica" pitchFamily="2" charset="0"/>
              </a:rPr>
              <a:t> variables, in </a:t>
            </a:r>
            <a:r>
              <a:rPr lang="de-DE" sz="1000" dirty="0" err="1">
                <a:latin typeface="Helvetica" pitchFamily="2" charset="0"/>
              </a:rPr>
              <a:t>this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case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>
                <a:solidFill>
                  <a:srgbClr val="0072B2"/>
                </a:solidFill>
                <a:latin typeface="Helvetica" pitchFamily="2" charset="0"/>
              </a:rPr>
              <a:t>4</a:t>
            </a:r>
            <a:r>
              <a:rPr lang="de-DE" sz="1000" dirty="0">
                <a:latin typeface="Helvetica" pitchFamily="2" charset="0"/>
              </a:rPr>
              <a:t>.</a:t>
            </a:r>
          </a:p>
          <a:p>
            <a:endParaRPr lang="de-DE" sz="1000" dirty="0">
              <a:latin typeface="Helvetica" pitchFamily="2" charset="0"/>
            </a:endParaRPr>
          </a:p>
          <a:p>
            <a:r>
              <a:rPr lang="de-DE" sz="1000" dirty="0">
                <a:latin typeface="Helvetica" pitchFamily="2" charset="0"/>
              </a:rPr>
              <a:t>Even </a:t>
            </a:r>
            <a:r>
              <a:rPr lang="de-DE" sz="1000" dirty="0" err="1">
                <a:latin typeface="Helvetica" pitchFamily="2" charset="0"/>
              </a:rPr>
              <a:t>though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splines</a:t>
            </a:r>
            <a:r>
              <a:rPr lang="de-DE" sz="1000" dirty="0">
                <a:latin typeface="Helvetica" pitchFamily="2" charset="0"/>
              </a:rPr>
              <a:t> and </a:t>
            </a:r>
            <a:r>
              <a:rPr lang="de-DE" sz="1000" dirty="0" err="1">
                <a:latin typeface="Helvetica" pitchFamily="2" charset="0"/>
              </a:rPr>
              <a:t>polynomials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result</a:t>
            </a:r>
            <a:r>
              <a:rPr lang="de-DE" sz="1000" dirty="0">
                <a:latin typeface="Helvetica" pitchFamily="2" charset="0"/>
              </a:rPr>
              <a:t> in </a:t>
            </a:r>
            <a:r>
              <a:rPr lang="de-DE" sz="1000" dirty="0" err="1">
                <a:latin typeface="Helvetica" pitchFamily="2" charset="0"/>
              </a:rPr>
              <a:t>regression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outputs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that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look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very</a:t>
            </a:r>
            <a:r>
              <a:rPr lang="de-DE" sz="1000" dirty="0">
                <a:latin typeface="Helvetica" pitchFamily="2" charset="0"/>
              </a:rPr>
              <a:t> different, </a:t>
            </a:r>
            <a:r>
              <a:rPr lang="de-DE" sz="1000" dirty="0" err="1">
                <a:latin typeface="Helvetica" pitchFamily="2" charset="0"/>
              </a:rPr>
              <a:t>note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how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here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they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arrive</a:t>
            </a:r>
            <a:r>
              <a:rPr lang="de-DE" sz="1000" dirty="0">
                <a:latin typeface="Helvetica" pitchFamily="2" charset="0"/>
              </a:rPr>
              <a:t> at </a:t>
            </a:r>
            <a:r>
              <a:rPr lang="de-DE" sz="1000" dirty="0" err="1">
                <a:latin typeface="Helvetica" pitchFamily="2" charset="0"/>
              </a:rPr>
              <a:t>almost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precisely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the</a:t>
            </a:r>
            <a:r>
              <a:rPr lang="de-DE" sz="1000" dirty="0">
                <a:latin typeface="Helvetica" pitchFamily="2" charset="0"/>
              </a:rPr>
              <a:t> same </a:t>
            </a:r>
            <a:r>
              <a:rPr lang="de-DE" sz="1000" dirty="0" err="1">
                <a:latin typeface="Helvetica" pitchFamily="2" charset="0"/>
              </a:rPr>
              <a:t>age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trajectory</a:t>
            </a:r>
            <a:r>
              <a:rPr lang="de-DE" sz="1000" dirty="0">
                <a:latin typeface="Helvetica" pitchFamily="2" charset="0"/>
              </a:rPr>
              <a:t>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DFA86CD-1F4F-95FC-1266-E159FA818B37}"/>
              </a:ext>
            </a:extLst>
          </p:cNvPr>
          <p:cNvSpPr txBox="1"/>
          <p:nvPr/>
        </p:nvSpPr>
        <p:spPr>
          <a:xfrm>
            <a:off x="0" y="11627493"/>
            <a:ext cx="36344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Figure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by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Julia M. Rohrer</a:t>
            </a:r>
          </a:p>
          <a:p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See code at 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  <a:hlinkClick r:id="rId7"/>
              </a:rPr>
              <a:t>https://juliarohrer.com/resources/</a:t>
            </a:r>
            <a:endParaRPr lang="de-DE" sz="600" dirty="0">
              <a:latin typeface="Helvetica" pitchFamily="2" charset="0"/>
              <a:cs typeface="Futura Medium" panose="020B0602020204020303" pitchFamily="34" charset="-79"/>
            </a:endParaRPr>
          </a:p>
          <a:p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Disclaimer: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Some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people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strongly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oppose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the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usage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of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polynomials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. Also,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if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you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implement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them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like I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did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here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(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without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rescaling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age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),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you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may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run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into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numerical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issues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because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your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model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will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involve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very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large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predictors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and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very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small</a:t>
            </a:r>
            <a:r>
              <a:rPr lang="de-DE" sz="6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600" dirty="0" err="1">
                <a:latin typeface="Helvetica" pitchFamily="2" charset="0"/>
                <a:cs typeface="Futura Medium" panose="020B0602020204020303" pitchFamily="34" charset="-79"/>
              </a:rPr>
              <a:t>coefficients</a:t>
            </a:r>
            <a:endParaRPr lang="de-DE" sz="600" dirty="0">
              <a:latin typeface="Helvetica" pitchFamily="2" charset="0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06423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531</Words>
  <Application>Microsoft Macintosh PowerPoint</Application>
  <PresentationFormat>Breitbild</PresentationFormat>
  <Paragraphs>36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Consolas</vt:lpstr>
      <vt:lpstr>Helvetica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Julia Rohrer</dc:creator>
  <cp:lastModifiedBy>Julia Rohrer</cp:lastModifiedBy>
  <cp:revision>9</cp:revision>
  <dcterms:created xsi:type="dcterms:W3CDTF">2025-05-23T14:51:54Z</dcterms:created>
  <dcterms:modified xsi:type="dcterms:W3CDTF">2025-07-16T13:09:08Z</dcterms:modified>
</cp:coreProperties>
</file>