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6858000" cy="1219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5588B"/>
    <a:srgbClr val="28AE81"/>
    <a:srgbClr val="1E808A"/>
    <a:srgbClr val="E79F00"/>
    <a:srgbClr val="CC79A7"/>
    <a:srgbClr val="51B2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1683"/>
    <p:restoredTop sz="94680"/>
  </p:normalViewPr>
  <p:slideViewPr>
    <p:cSldViewPr snapToGrid="0">
      <p:cViewPr varScale="1">
        <p:scale>
          <a:sx n="81" d="100"/>
          <a:sy n="81" d="100"/>
        </p:scale>
        <p:origin x="5856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1"/>
            </a:lvl1pPr>
            <a:lvl2pPr marL="342908" indent="0" algn="ctr">
              <a:buNone/>
              <a:defRPr sz="1500"/>
            </a:lvl2pPr>
            <a:lvl3pPr marL="685818" indent="0" algn="ctr">
              <a:buNone/>
              <a:defRPr sz="1350"/>
            </a:lvl3pPr>
            <a:lvl4pPr marL="1028726" indent="0" algn="ctr">
              <a:buNone/>
              <a:defRPr sz="1200"/>
            </a:lvl4pPr>
            <a:lvl5pPr marL="1371634" indent="0" algn="ctr">
              <a:buNone/>
              <a:defRPr sz="1200"/>
            </a:lvl5pPr>
            <a:lvl6pPr marL="1714543" indent="0" algn="ctr">
              <a:buNone/>
              <a:defRPr sz="1200"/>
            </a:lvl6pPr>
            <a:lvl7pPr marL="2057452" indent="0" algn="ctr">
              <a:buNone/>
              <a:defRPr sz="1200"/>
            </a:lvl7pPr>
            <a:lvl8pPr marL="2400360" indent="0" algn="ctr">
              <a:buNone/>
              <a:defRPr sz="1200"/>
            </a:lvl8pPr>
            <a:lvl9pPr marL="2743269" indent="0" algn="ctr">
              <a:buNone/>
              <a:defRPr sz="12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FF46B-2B14-7E48-8CA3-432D4929A2F6}" type="datetimeFigureOut">
              <a:rPr lang="de-DE" smtClean="0"/>
              <a:t>12.05.25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90D24-19C5-764D-9A2D-6346EFF89D7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140325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FF46B-2B14-7E48-8CA3-432D4929A2F6}" type="datetimeFigureOut">
              <a:rPr lang="de-DE" smtClean="0"/>
              <a:t>12.05.25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90D24-19C5-764D-9A2D-6346EFF89D7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8820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2"/>
            <a:ext cx="1478756" cy="10332156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2"/>
            <a:ext cx="4350544" cy="10332156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FF46B-2B14-7E48-8CA3-432D4929A2F6}" type="datetimeFigureOut">
              <a:rPr lang="de-DE" smtClean="0"/>
              <a:t>12.05.25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90D24-19C5-764D-9A2D-6346EFF89D7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8594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FF46B-2B14-7E48-8CA3-432D4929A2F6}" type="datetimeFigureOut">
              <a:rPr lang="de-DE" smtClean="0"/>
              <a:t>12.05.25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90D24-19C5-764D-9A2D-6346EFF89D7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652056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9"/>
            <a:ext cx="5915025" cy="2666999"/>
          </a:xfrm>
        </p:spPr>
        <p:txBody>
          <a:bodyPr/>
          <a:lstStyle>
            <a:lvl1pPr marL="0" indent="0">
              <a:buNone/>
              <a:defRPr sz="1801">
                <a:solidFill>
                  <a:schemeClr val="tx1"/>
                </a:solidFill>
              </a:defRPr>
            </a:lvl1pPr>
            <a:lvl2pPr marL="342908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18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2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3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4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5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6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6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FF46B-2B14-7E48-8CA3-432D4929A2F6}" type="datetimeFigureOut">
              <a:rPr lang="de-DE" smtClean="0"/>
              <a:t>12.05.25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90D24-19C5-764D-9A2D-6346EFF89D7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00560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FF46B-2B14-7E48-8CA3-432D4929A2F6}" type="datetimeFigureOut">
              <a:rPr lang="de-DE" smtClean="0"/>
              <a:t>12.05.25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90D24-19C5-764D-9A2D-6346EFF89D7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248258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3" y="649114"/>
            <a:ext cx="5915025" cy="2356556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1" b="1"/>
            </a:lvl1pPr>
            <a:lvl2pPr marL="342908" indent="0">
              <a:buNone/>
              <a:defRPr sz="1500" b="1"/>
            </a:lvl2pPr>
            <a:lvl3pPr marL="685818" indent="0">
              <a:buNone/>
              <a:defRPr sz="1350" b="1"/>
            </a:lvl3pPr>
            <a:lvl4pPr marL="1028726" indent="0">
              <a:buNone/>
              <a:defRPr sz="1200" b="1"/>
            </a:lvl4pPr>
            <a:lvl5pPr marL="1371634" indent="0">
              <a:buNone/>
              <a:defRPr sz="1200" b="1"/>
            </a:lvl5pPr>
            <a:lvl6pPr marL="1714543" indent="0">
              <a:buNone/>
              <a:defRPr sz="1200" b="1"/>
            </a:lvl6pPr>
            <a:lvl7pPr marL="2057452" indent="0">
              <a:buNone/>
              <a:defRPr sz="1200" b="1"/>
            </a:lvl7pPr>
            <a:lvl8pPr marL="2400360" indent="0">
              <a:buNone/>
              <a:defRPr sz="1200" b="1"/>
            </a:lvl8pPr>
            <a:lvl9pPr marL="2743269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8"/>
            <a:ext cx="2901255" cy="655037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1" b="1"/>
            </a:lvl1pPr>
            <a:lvl2pPr marL="342908" indent="0">
              <a:buNone/>
              <a:defRPr sz="1500" b="1"/>
            </a:lvl2pPr>
            <a:lvl3pPr marL="685818" indent="0">
              <a:buNone/>
              <a:defRPr sz="1350" b="1"/>
            </a:lvl3pPr>
            <a:lvl4pPr marL="1028726" indent="0">
              <a:buNone/>
              <a:defRPr sz="1200" b="1"/>
            </a:lvl4pPr>
            <a:lvl5pPr marL="1371634" indent="0">
              <a:buNone/>
              <a:defRPr sz="1200" b="1"/>
            </a:lvl5pPr>
            <a:lvl6pPr marL="1714543" indent="0">
              <a:buNone/>
              <a:defRPr sz="1200" b="1"/>
            </a:lvl6pPr>
            <a:lvl7pPr marL="2057452" indent="0">
              <a:buNone/>
              <a:defRPr sz="1200" b="1"/>
            </a:lvl7pPr>
            <a:lvl8pPr marL="2400360" indent="0">
              <a:buNone/>
              <a:defRPr sz="1200" b="1"/>
            </a:lvl8pPr>
            <a:lvl9pPr marL="2743269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8"/>
            <a:ext cx="2915543" cy="655037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FF46B-2B14-7E48-8CA3-432D4929A2F6}" type="datetimeFigureOut">
              <a:rPr lang="de-DE" smtClean="0"/>
              <a:t>12.05.25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90D24-19C5-764D-9A2D-6346EFF89D7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76342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FF46B-2B14-7E48-8CA3-432D4929A2F6}" type="datetimeFigureOut">
              <a:rPr lang="de-DE" smtClean="0"/>
              <a:t>12.05.25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90D24-19C5-764D-9A2D-6346EFF89D7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83963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FF46B-2B14-7E48-8CA3-432D4929A2F6}" type="datetimeFigureOut">
              <a:rPr lang="de-DE" smtClean="0"/>
              <a:t>12.05.25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90D24-19C5-764D-9A2D-6346EFF89D7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38836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5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1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1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8" indent="0">
              <a:buNone/>
              <a:defRPr sz="1050"/>
            </a:lvl2pPr>
            <a:lvl3pPr marL="685818" indent="0">
              <a:buNone/>
              <a:defRPr sz="900"/>
            </a:lvl3pPr>
            <a:lvl4pPr marL="1028726" indent="0">
              <a:buNone/>
              <a:defRPr sz="750"/>
            </a:lvl4pPr>
            <a:lvl5pPr marL="1371634" indent="0">
              <a:buNone/>
              <a:defRPr sz="750"/>
            </a:lvl5pPr>
            <a:lvl6pPr marL="1714543" indent="0">
              <a:buNone/>
              <a:defRPr sz="750"/>
            </a:lvl6pPr>
            <a:lvl7pPr marL="2057452" indent="0">
              <a:buNone/>
              <a:defRPr sz="750"/>
            </a:lvl7pPr>
            <a:lvl8pPr marL="2400360" indent="0">
              <a:buNone/>
              <a:defRPr sz="750"/>
            </a:lvl8pPr>
            <a:lvl9pPr marL="2743269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FF46B-2B14-7E48-8CA3-432D4929A2F6}" type="datetimeFigureOut">
              <a:rPr lang="de-DE" smtClean="0"/>
              <a:t>12.05.25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90D24-19C5-764D-9A2D-6346EFF89D7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71645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5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8" indent="0">
              <a:buNone/>
              <a:defRPr sz="2100"/>
            </a:lvl2pPr>
            <a:lvl3pPr marL="685818" indent="0">
              <a:buNone/>
              <a:defRPr sz="1801"/>
            </a:lvl3pPr>
            <a:lvl4pPr marL="1028726" indent="0">
              <a:buNone/>
              <a:defRPr sz="1500"/>
            </a:lvl4pPr>
            <a:lvl5pPr marL="1371634" indent="0">
              <a:buNone/>
              <a:defRPr sz="1500"/>
            </a:lvl5pPr>
            <a:lvl6pPr marL="1714543" indent="0">
              <a:buNone/>
              <a:defRPr sz="1500"/>
            </a:lvl6pPr>
            <a:lvl7pPr marL="2057452" indent="0">
              <a:buNone/>
              <a:defRPr sz="1500"/>
            </a:lvl7pPr>
            <a:lvl8pPr marL="2400360" indent="0">
              <a:buNone/>
              <a:defRPr sz="1500"/>
            </a:lvl8pPr>
            <a:lvl9pPr marL="2743269" indent="0">
              <a:buNone/>
              <a:defRPr sz="15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1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8" indent="0">
              <a:buNone/>
              <a:defRPr sz="1050"/>
            </a:lvl2pPr>
            <a:lvl3pPr marL="685818" indent="0">
              <a:buNone/>
              <a:defRPr sz="900"/>
            </a:lvl3pPr>
            <a:lvl4pPr marL="1028726" indent="0">
              <a:buNone/>
              <a:defRPr sz="750"/>
            </a:lvl4pPr>
            <a:lvl5pPr marL="1371634" indent="0">
              <a:buNone/>
              <a:defRPr sz="750"/>
            </a:lvl5pPr>
            <a:lvl6pPr marL="1714543" indent="0">
              <a:buNone/>
              <a:defRPr sz="750"/>
            </a:lvl6pPr>
            <a:lvl7pPr marL="2057452" indent="0">
              <a:buNone/>
              <a:defRPr sz="750"/>
            </a:lvl7pPr>
            <a:lvl8pPr marL="2400360" indent="0">
              <a:buNone/>
              <a:defRPr sz="750"/>
            </a:lvl8pPr>
            <a:lvl9pPr marL="2743269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FF46B-2B14-7E48-8CA3-432D4929A2F6}" type="datetimeFigureOut">
              <a:rPr lang="de-DE" smtClean="0"/>
              <a:t>12.05.25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90D24-19C5-764D-9A2D-6346EFF89D7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96415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7" y="11300182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1FF46B-2B14-7E48-8CA3-432D4929A2F6}" type="datetimeFigureOut">
              <a:rPr lang="de-DE" smtClean="0"/>
              <a:t>12.05.25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5" y="11300182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2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690D24-19C5-764D-9A2D-6346EFF89D7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15184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18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4" indent="-171454" algn="l" defTabSz="685818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62" indent="-171454" algn="l" defTabSz="685818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857272" indent="-171454" algn="l" defTabSz="685818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80" indent="-171454" algn="l" defTabSz="685818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88" indent="-171454" algn="l" defTabSz="685818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97" indent="-171454" algn="l" defTabSz="685818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906" indent="-171454" algn="l" defTabSz="685818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814" indent="-171454" algn="l" defTabSz="685818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723" indent="-171454" algn="l" defTabSz="685818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1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8" algn="l" defTabSz="68581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18" algn="l" defTabSz="68581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26" algn="l" defTabSz="68581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34" algn="l" defTabSz="68581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43" algn="l" defTabSz="68581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52" algn="l" defTabSz="68581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60" algn="l" defTabSz="68581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69" algn="l" defTabSz="68581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hyperlink" Target="https://juliarohrer.com/resources/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>
            <a:extLst>
              <a:ext uri="{FF2B5EF4-FFF2-40B4-BE49-F238E27FC236}">
                <a16:creationId xmlns:a16="http://schemas.microsoft.com/office/drawing/2014/main" id="{F88C8754-2B84-FDA4-B08E-9ABC884BF86E}"/>
              </a:ext>
            </a:extLst>
          </p:cNvPr>
          <p:cNvSpPr txBox="1"/>
          <p:nvPr/>
        </p:nvSpPr>
        <p:spPr>
          <a:xfrm>
            <a:off x="339356" y="81657"/>
            <a:ext cx="6179289" cy="369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801" dirty="0">
                <a:latin typeface="Helvetica" pitchFamily="2" charset="0"/>
                <a:cs typeface="Futura Medium" panose="020B0602020204020303" pitchFamily="34" charset="-79"/>
              </a:rPr>
              <a:t>Controlling </a:t>
            </a:r>
            <a:r>
              <a:rPr lang="de-DE" sz="1801" dirty="0" err="1">
                <a:latin typeface="Helvetica" pitchFamily="2" charset="0"/>
                <a:cs typeface="Futura Medium" panose="020B0602020204020303" pitchFamily="34" charset="-79"/>
              </a:rPr>
              <a:t>for</a:t>
            </a:r>
            <a:r>
              <a:rPr lang="de-DE" sz="1801" dirty="0">
                <a:latin typeface="Helvetica" pitchFamily="2" charset="0"/>
                <a:cs typeface="Futura Medium" panose="020B0602020204020303" pitchFamily="34" charset="-79"/>
              </a:rPr>
              <a:t> </a:t>
            </a:r>
            <a:r>
              <a:rPr lang="de-DE" sz="1801" dirty="0" err="1">
                <a:latin typeface="Helvetica" pitchFamily="2" charset="0"/>
                <a:cs typeface="Futura Medium" panose="020B0602020204020303" pitchFamily="34" charset="-79"/>
              </a:rPr>
              <a:t>confounding</a:t>
            </a:r>
            <a:r>
              <a:rPr lang="de-DE" sz="1801" dirty="0">
                <a:latin typeface="Helvetica" pitchFamily="2" charset="0"/>
                <a:cs typeface="Futura Medium" panose="020B0602020204020303" pitchFamily="34" charset="-79"/>
              </a:rPr>
              <a:t> </a:t>
            </a:r>
            <a:r>
              <a:rPr lang="de-DE" sz="1801" dirty="0" err="1">
                <a:latin typeface="Helvetica" pitchFamily="2" charset="0"/>
                <a:cs typeface="Futura Medium" panose="020B0602020204020303" pitchFamily="34" charset="-79"/>
              </a:rPr>
              <a:t>when</a:t>
            </a:r>
            <a:r>
              <a:rPr lang="de-DE" sz="1801" dirty="0">
                <a:latin typeface="Helvetica" pitchFamily="2" charset="0"/>
                <a:cs typeface="Futura Medium" panose="020B0602020204020303" pitchFamily="34" charset="-79"/>
              </a:rPr>
              <a:t> </a:t>
            </a:r>
            <a:r>
              <a:rPr lang="de-DE" sz="1801" dirty="0" err="1">
                <a:latin typeface="Helvetica" pitchFamily="2" charset="0"/>
                <a:cs typeface="Futura Medium" panose="020B0602020204020303" pitchFamily="34" charset="-79"/>
              </a:rPr>
              <a:t>analyzing</a:t>
            </a:r>
            <a:r>
              <a:rPr lang="de-DE" sz="1801" dirty="0">
                <a:latin typeface="Helvetica" pitchFamily="2" charset="0"/>
                <a:cs typeface="Futura Medium" panose="020B0602020204020303" pitchFamily="34" charset="-79"/>
              </a:rPr>
              <a:t> </a:t>
            </a:r>
            <a:r>
              <a:rPr lang="de-DE" sz="1801" dirty="0" err="1">
                <a:latin typeface="Helvetica" pitchFamily="2" charset="0"/>
                <a:cs typeface="Futura Medium" panose="020B0602020204020303" pitchFamily="34" charset="-79"/>
              </a:rPr>
              <a:t>interactions</a:t>
            </a:r>
            <a:endParaRPr lang="de-DE" sz="1801" dirty="0">
              <a:latin typeface="Helvetica" pitchFamily="2" charset="0"/>
              <a:cs typeface="Futura Medium" panose="020B0602020204020303" pitchFamily="34" charset="-79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6B0E7997-A79E-8F6A-B048-116E49DE331F}"/>
              </a:ext>
            </a:extLst>
          </p:cNvPr>
          <p:cNvSpPr txBox="1"/>
          <p:nvPr/>
        </p:nvSpPr>
        <p:spPr>
          <a:xfrm>
            <a:off x="-12328" y="11742689"/>
            <a:ext cx="182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>
                <a:latin typeface="Helvetica" pitchFamily="2" charset="0"/>
                <a:cs typeface="Futura Medium" panose="020B0602020204020303" pitchFamily="34" charset="-79"/>
              </a:rPr>
              <a:t>Figure </a:t>
            </a:r>
            <a:r>
              <a:rPr lang="de-DE" sz="800" dirty="0" err="1">
                <a:latin typeface="Helvetica" pitchFamily="2" charset="0"/>
                <a:cs typeface="Futura Medium" panose="020B0602020204020303" pitchFamily="34" charset="-79"/>
              </a:rPr>
              <a:t>by</a:t>
            </a:r>
            <a:r>
              <a:rPr lang="de-DE" sz="800" dirty="0">
                <a:latin typeface="Helvetica" pitchFamily="2" charset="0"/>
                <a:cs typeface="Futura Medium" panose="020B0602020204020303" pitchFamily="34" charset="-79"/>
              </a:rPr>
              <a:t> Julia M. Rohrer</a:t>
            </a:r>
          </a:p>
          <a:p>
            <a:r>
              <a:rPr lang="de-DE" sz="800" dirty="0">
                <a:latin typeface="Helvetica" pitchFamily="2" charset="0"/>
                <a:cs typeface="Futura Medium" panose="020B0602020204020303" pitchFamily="34" charset="-79"/>
              </a:rPr>
              <a:t>All </a:t>
            </a:r>
            <a:r>
              <a:rPr lang="de-DE" sz="800" dirty="0" err="1">
                <a:latin typeface="Helvetica" pitchFamily="2" charset="0"/>
                <a:cs typeface="Futura Medium" panose="020B0602020204020303" pitchFamily="34" charset="-79"/>
              </a:rPr>
              <a:t>data</a:t>
            </a:r>
            <a:r>
              <a:rPr lang="de-DE" sz="800" dirty="0">
                <a:latin typeface="Helvetica" pitchFamily="2" charset="0"/>
                <a:cs typeface="Futura Medium" panose="020B0602020204020303" pitchFamily="34" charset="-79"/>
              </a:rPr>
              <a:t> </a:t>
            </a:r>
            <a:r>
              <a:rPr lang="de-DE" sz="800" dirty="0" err="1">
                <a:latin typeface="Helvetica" pitchFamily="2" charset="0"/>
                <a:cs typeface="Futura Medium" panose="020B0602020204020303" pitchFamily="34" charset="-79"/>
              </a:rPr>
              <a:t>are</a:t>
            </a:r>
            <a:r>
              <a:rPr lang="de-DE" sz="800" dirty="0">
                <a:latin typeface="Helvetica" pitchFamily="2" charset="0"/>
                <a:cs typeface="Futura Medium" panose="020B0602020204020303" pitchFamily="34" charset="-79"/>
              </a:rPr>
              <a:t> </a:t>
            </a:r>
            <a:r>
              <a:rPr lang="de-DE" sz="800" dirty="0" err="1">
                <a:latin typeface="Helvetica" pitchFamily="2" charset="0"/>
                <a:cs typeface="Futura Medium" panose="020B0602020204020303" pitchFamily="34" charset="-79"/>
              </a:rPr>
              <a:t>simulated</a:t>
            </a:r>
            <a:r>
              <a:rPr lang="de-DE" sz="800" dirty="0">
                <a:latin typeface="Helvetica" pitchFamily="2" charset="0"/>
                <a:cs typeface="Futura Medium" panose="020B0602020204020303" pitchFamily="34" charset="-79"/>
              </a:rPr>
              <a:t>, </a:t>
            </a:r>
            <a:r>
              <a:rPr lang="de-DE" sz="800" dirty="0" err="1">
                <a:latin typeface="Helvetica" pitchFamily="2" charset="0"/>
                <a:cs typeface="Futura Medium" panose="020B0602020204020303" pitchFamily="34" charset="-79"/>
              </a:rPr>
              <a:t>see</a:t>
            </a:r>
            <a:r>
              <a:rPr lang="de-DE" sz="800" dirty="0">
                <a:latin typeface="Helvetica" pitchFamily="2" charset="0"/>
                <a:cs typeface="Futura Medium" panose="020B0602020204020303" pitchFamily="34" charset="-79"/>
              </a:rPr>
              <a:t> code at </a:t>
            </a:r>
            <a:r>
              <a:rPr lang="de-DE" sz="800" dirty="0">
                <a:latin typeface="Helvetica" pitchFamily="2" charset="0"/>
                <a:cs typeface="Futura Medium" panose="020B0602020204020303" pitchFamily="34" charset="-79"/>
                <a:hlinkClick r:id="rId2"/>
              </a:rPr>
              <a:t>https://juliarohrer.com/resources/</a:t>
            </a:r>
            <a:endParaRPr lang="de-DE" sz="800" dirty="0">
              <a:latin typeface="Helvetica" pitchFamily="2" charset="0"/>
              <a:cs typeface="Futura Medium" panose="020B0602020204020303" pitchFamily="34" charset="-79"/>
            </a:endParaRPr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562FE68B-87C8-E17E-B79A-01CBDB0735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11" y="653042"/>
            <a:ext cx="2880000" cy="2160000"/>
          </a:xfrm>
          <a:prstGeom prst="rect">
            <a:avLst/>
          </a:prstGeom>
        </p:spPr>
      </p:pic>
      <p:pic>
        <p:nvPicPr>
          <p:cNvPr id="21" name="Grafik 20">
            <a:extLst>
              <a:ext uri="{FF2B5EF4-FFF2-40B4-BE49-F238E27FC236}">
                <a16:creationId xmlns:a16="http://schemas.microsoft.com/office/drawing/2014/main" id="{A5AE8EF6-CBD0-51A7-D61E-5E76C69F8C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111" y="2861168"/>
            <a:ext cx="2880000" cy="2160000"/>
          </a:xfrm>
          <a:prstGeom prst="rect">
            <a:avLst/>
          </a:prstGeom>
        </p:spPr>
      </p:pic>
      <p:pic>
        <p:nvPicPr>
          <p:cNvPr id="26" name="Grafik 25">
            <a:extLst>
              <a:ext uri="{FF2B5EF4-FFF2-40B4-BE49-F238E27FC236}">
                <a16:creationId xmlns:a16="http://schemas.microsoft.com/office/drawing/2014/main" id="{30C83776-BD55-A546-20DE-F9D2761192C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111" y="5069293"/>
            <a:ext cx="2880000" cy="2160000"/>
          </a:xfrm>
          <a:prstGeom prst="rect">
            <a:avLst/>
          </a:prstGeom>
          <a:ln w="6350">
            <a:noFill/>
          </a:ln>
        </p:spPr>
      </p:pic>
      <p:pic>
        <p:nvPicPr>
          <p:cNvPr id="37" name="Grafik 36">
            <a:extLst>
              <a:ext uri="{FF2B5EF4-FFF2-40B4-BE49-F238E27FC236}">
                <a16:creationId xmlns:a16="http://schemas.microsoft.com/office/drawing/2014/main" id="{C5D67E7A-9DCC-190D-CEC9-C214CB66BAA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111" y="7277419"/>
            <a:ext cx="2880000" cy="2160000"/>
          </a:xfrm>
          <a:prstGeom prst="rect">
            <a:avLst/>
          </a:prstGeom>
        </p:spPr>
      </p:pic>
      <p:pic>
        <p:nvPicPr>
          <p:cNvPr id="39" name="Grafik 38">
            <a:extLst>
              <a:ext uri="{FF2B5EF4-FFF2-40B4-BE49-F238E27FC236}">
                <a16:creationId xmlns:a16="http://schemas.microsoft.com/office/drawing/2014/main" id="{33AE395E-F0A5-A9E5-84A6-8B18C984F48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1111" y="9485544"/>
            <a:ext cx="2880000" cy="2160000"/>
          </a:xfrm>
          <a:prstGeom prst="rect">
            <a:avLst/>
          </a:prstGeom>
        </p:spPr>
      </p:pic>
      <p:sp>
        <p:nvSpPr>
          <p:cNvPr id="40" name="Textfeld 39">
            <a:extLst>
              <a:ext uri="{FF2B5EF4-FFF2-40B4-BE49-F238E27FC236}">
                <a16:creationId xmlns:a16="http://schemas.microsoft.com/office/drawing/2014/main" id="{03CC54F6-6991-FD77-C9F7-82C4B11021CF}"/>
              </a:ext>
            </a:extLst>
          </p:cNvPr>
          <p:cNvSpPr txBox="1"/>
          <p:nvPr/>
        </p:nvSpPr>
        <p:spPr>
          <a:xfrm>
            <a:off x="3142037" y="649309"/>
            <a:ext cx="349113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 dirty="0">
                <a:latin typeface="Helvetica" pitchFamily="2" charset="0"/>
              </a:rPr>
              <a:t>Imagine </a:t>
            </a:r>
            <a:r>
              <a:rPr lang="de-DE" sz="900" dirty="0" err="1">
                <a:latin typeface="Helvetica" pitchFamily="2" charset="0"/>
              </a:rPr>
              <a:t>you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are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interested</a:t>
            </a:r>
            <a:r>
              <a:rPr lang="de-DE" sz="900" dirty="0">
                <a:latin typeface="Helvetica" pitchFamily="2" charset="0"/>
              </a:rPr>
              <a:t> in </a:t>
            </a:r>
            <a:r>
              <a:rPr lang="de-DE" sz="900" dirty="0" err="1">
                <a:latin typeface="Helvetica" pitchFamily="2" charset="0"/>
              </a:rPr>
              <a:t>how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the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duration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of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vacation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affects</a:t>
            </a:r>
            <a:r>
              <a:rPr lang="de-DE" sz="900" dirty="0">
                <a:latin typeface="Helvetica" pitchFamily="2" charset="0"/>
              </a:rPr>
              <a:t> subsequent </a:t>
            </a:r>
            <a:r>
              <a:rPr lang="de-DE" sz="900" dirty="0" err="1">
                <a:latin typeface="Helvetica" pitchFamily="2" charset="0"/>
              </a:rPr>
              <a:t>relaxation</a:t>
            </a:r>
            <a:r>
              <a:rPr lang="de-DE" sz="900" dirty="0">
                <a:latin typeface="Helvetica" pitchFamily="2" charset="0"/>
              </a:rPr>
              <a:t>. </a:t>
            </a:r>
            <a:r>
              <a:rPr lang="de-DE" sz="900" dirty="0" err="1">
                <a:latin typeface="Helvetica" pitchFamily="2" charset="0"/>
              </a:rPr>
              <a:t>Let‘s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pretend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you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had</a:t>
            </a:r>
            <a:r>
              <a:rPr lang="de-DE" sz="900" dirty="0">
                <a:latin typeface="Helvetica" pitchFamily="2" charset="0"/>
              </a:rPr>
              <a:t> infinite </a:t>
            </a:r>
            <a:r>
              <a:rPr lang="de-DE" sz="900" dirty="0" err="1">
                <a:latin typeface="Helvetica" pitchFamily="2" charset="0"/>
              </a:rPr>
              <a:t>resources</a:t>
            </a:r>
            <a:r>
              <a:rPr lang="de-DE" sz="900" dirty="0">
                <a:latin typeface="Helvetica" pitchFamily="2" charset="0"/>
              </a:rPr>
              <a:t>, so </a:t>
            </a:r>
            <a:r>
              <a:rPr lang="de-DE" sz="900" dirty="0" err="1">
                <a:latin typeface="Helvetica" pitchFamily="2" charset="0"/>
              </a:rPr>
              <a:t>you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actually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randomize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how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long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people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go</a:t>
            </a:r>
            <a:r>
              <a:rPr lang="de-DE" sz="900" dirty="0">
                <a:latin typeface="Helvetica" pitchFamily="2" charset="0"/>
              </a:rPr>
              <a:t> on </a:t>
            </a:r>
            <a:r>
              <a:rPr lang="de-DE" sz="900" dirty="0" err="1">
                <a:latin typeface="Helvetica" pitchFamily="2" charset="0"/>
              </a:rPr>
              <a:t>vacation</a:t>
            </a:r>
            <a:r>
              <a:rPr lang="de-DE" sz="900" dirty="0">
                <a:latin typeface="Helvetica" pitchFamily="2" charset="0"/>
              </a:rPr>
              <a:t> (all </a:t>
            </a:r>
            <a:r>
              <a:rPr lang="de-DE" sz="900" dirty="0" err="1">
                <a:latin typeface="Helvetica" pitchFamily="2" charset="0"/>
              </a:rPr>
              <a:t>expenses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paid</a:t>
            </a:r>
            <a:r>
              <a:rPr lang="de-DE" sz="900" dirty="0">
                <a:latin typeface="Helvetica" pitchFamily="2" charset="0"/>
              </a:rPr>
              <a:t>) and </a:t>
            </a:r>
            <a:r>
              <a:rPr lang="de-DE" sz="900" dirty="0" err="1">
                <a:latin typeface="Helvetica" pitchFamily="2" charset="0"/>
              </a:rPr>
              <a:t>measure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relaxation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afterwards</a:t>
            </a:r>
            <a:r>
              <a:rPr lang="de-DE" sz="900" dirty="0">
                <a:latin typeface="Helvetica" pitchFamily="2" charset="0"/>
              </a:rPr>
              <a:t>. This </a:t>
            </a:r>
            <a:r>
              <a:rPr lang="de-DE" sz="900" dirty="0" err="1">
                <a:latin typeface="Helvetica" pitchFamily="2" charset="0"/>
              </a:rPr>
              <a:t>means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you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don‘t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need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to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worry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about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confounding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between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vacation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duration</a:t>
            </a:r>
            <a:r>
              <a:rPr lang="de-DE" sz="900" dirty="0">
                <a:latin typeface="Helvetica" pitchFamily="2" charset="0"/>
              </a:rPr>
              <a:t> and </a:t>
            </a:r>
            <a:r>
              <a:rPr lang="de-DE" sz="900" dirty="0" err="1">
                <a:latin typeface="Helvetica" pitchFamily="2" charset="0"/>
              </a:rPr>
              <a:t>relaxation</a:t>
            </a:r>
            <a:r>
              <a:rPr lang="de-DE" sz="900" dirty="0">
                <a:latin typeface="Helvetica" pitchFamily="2" charset="0"/>
              </a:rPr>
              <a:t>.</a:t>
            </a:r>
          </a:p>
          <a:p>
            <a:endParaRPr lang="de-DE" sz="900" dirty="0">
              <a:latin typeface="Helvetica" pitchFamily="2" charset="0"/>
            </a:endParaRPr>
          </a:p>
          <a:p>
            <a:r>
              <a:rPr lang="de-DE" sz="900" dirty="0">
                <a:latin typeface="Helvetica" pitchFamily="2" charset="0"/>
              </a:rPr>
              <a:t>More </a:t>
            </a:r>
            <a:r>
              <a:rPr lang="de-DE" sz="900" dirty="0" err="1">
                <a:latin typeface="Helvetica" pitchFamily="2" charset="0"/>
              </a:rPr>
              <a:t>importantly</a:t>
            </a:r>
            <a:r>
              <a:rPr lang="de-DE" sz="900" dirty="0">
                <a:latin typeface="Helvetica" pitchFamily="2" charset="0"/>
              </a:rPr>
              <a:t>, </a:t>
            </a:r>
            <a:r>
              <a:rPr lang="de-DE" sz="900" dirty="0" err="1">
                <a:latin typeface="Helvetica" pitchFamily="2" charset="0"/>
              </a:rPr>
              <a:t>you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are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interested</a:t>
            </a:r>
            <a:r>
              <a:rPr lang="de-DE" sz="900" dirty="0">
                <a:latin typeface="Helvetica" pitchFamily="2" charset="0"/>
              </a:rPr>
              <a:t> in </a:t>
            </a:r>
            <a:r>
              <a:rPr lang="de-DE" sz="900" dirty="0" err="1">
                <a:latin typeface="Helvetica" pitchFamily="2" charset="0"/>
              </a:rPr>
              <a:t>whether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the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effects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of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vacation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duration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vary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depending</a:t>
            </a:r>
            <a:r>
              <a:rPr lang="de-DE" sz="900" dirty="0">
                <a:latin typeface="Helvetica" pitchFamily="2" charset="0"/>
              </a:rPr>
              <a:t> on </a:t>
            </a:r>
            <a:r>
              <a:rPr lang="de-DE" sz="900" dirty="0" err="1">
                <a:latin typeface="Helvetica" pitchFamily="2" charset="0"/>
              </a:rPr>
              <a:t>the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importance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that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people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assign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to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work</a:t>
            </a:r>
            <a:r>
              <a:rPr lang="de-DE" sz="900" dirty="0">
                <a:latin typeface="Helvetica" pitchFamily="2" charset="0"/>
              </a:rPr>
              <a:t>, </a:t>
            </a:r>
            <a:r>
              <a:rPr lang="de-DE" sz="900" dirty="0" err="1">
                <a:latin typeface="Helvetica" pitchFamily="2" charset="0"/>
              </a:rPr>
              <a:t>measured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pre-vacation</a:t>
            </a:r>
            <a:r>
              <a:rPr lang="de-DE" sz="900" dirty="0">
                <a:latin typeface="Helvetica" pitchFamily="2" charset="0"/>
              </a:rPr>
              <a:t>. Maybe </a:t>
            </a:r>
            <a:r>
              <a:rPr lang="de-DE" sz="900" dirty="0" err="1">
                <a:latin typeface="Helvetica" pitchFamily="2" charset="0"/>
              </a:rPr>
              <a:t>the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effects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differ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between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people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who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assign</a:t>
            </a:r>
            <a:r>
              <a:rPr lang="de-DE" sz="900" dirty="0">
                <a:latin typeface="Helvetica" pitchFamily="2" charset="0"/>
              </a:rPr>
              <a:t> a </a:t>
            </a:r>
            <a:r>
              <a:rPr lang="de-DE" sz="900" dirty="0" err="1">
                <a:solidFill>
                  <a:srgbClr val="28AE81"/>
                </a:solidFill>
                <a:latin typeface="Helvetica" pitchFamily="2" charset="0"/>
              </a:rPr>
              <a:t>very</a:t>
            </a:r>
            <a:r>
              <a:rPr lang="de-DE" sz="900" dirty="0">
                <a:solidFill>
                  <a:srgbClr val="28AE81"/>
                </a:solidFill>
                <a:latin typeface="Helvetica" pitchFamily="2" charset="0"/>
              </a:rPr>
              <a:t> high </a:t>
            </a:r>
            <a:r>
              <a:rPr lang="de-DE" sz="900" dirty="0" err="1">
                <a:solidFill>
                  <a:srgbClr val="28AE81"/>
                </a:solidFill>
                <a:latin typeface="Helvetica" pitchFamily="2" charset="0"/>
              </a:rPr>
              <a:t>importance</a:t>
            </a:r>
            <a:r>
              <a:rPr lang="de-DE" sz="900" dirty="0">
                <a:solidFill>
                  <a:srgbClr val="28AE81"/>
                </a:solidFill>
                <a:latin typeface="Helvetica" pitchFamily="2" charset="0"/>
              </a:rPr>
              <a:t> </a:t>
            </a:r>
            <a:r>
              <a:rPr lang="de-DE" sz="900" dirty="0">
                <a:latin typeface="Helvetica" pitchFamily="2" charset="0"/>
              </a:rPr>
              <a:t>vs. </a:t>
            </a:r>
            <a:r>
              <a:rPr lang="de-DE" sz="900" dirty="0" err="1">
                <a:latin typeface="Helvetica" pitchFamily="2" charset="0"/>
              </a:rPr>
              <a:t>people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who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assign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only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>
                <a:solidFill>
                  <a:srgbClr val="1E808A"/>
                </a:solidFill>
                <a:latin typeface="Helvetica" pitchFamily="2" charset="0"/>
              </a:rPr>
              <a:t>medium </a:t>
            </a:r>
            <a:r>
              <a:rPr lang="de-DE" sz="900" dirty="0" err="1">
                <a:solidFill>
                  <a:srgbClr val="1E808A"/>
                </a:solidFill>
                <a:latin typeface="Helvetica" pitchFamily="2" charset="0"/>
              </a:rPr>
              <a:t>importance</a:t>
            </a:r>
            <a:r>
              <a:rPr lang="de-DE" sz="900" dirty="0">
                <a:solidFill>
                  <a:srgbClr val="1E808A"/>
                </a:solidFill>
                <a:latin typeface="Helvetica" pitchFamily="2" charset="0"/>
              </a:rPr>
              <a:t> </a:t>
            </a:r>
            <a:r>
              <a:rPr lang="de-DE" sz="900" dirty="0">
                <a:latin typeface="Helvetica" pitchFamily="2" charset="0"/>
              </a:rPr>
              <a:t>vs. </a:t>
            </a:r>
            <a:r>
              <a:rPr lang="de-DE" sz="900" dirty="0" err="1">
                <a:latin typeface="Helvetica" pitchFamily="2" charset="0"/>
              </a:rPr>
              <a:t>people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who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assign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only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solidFill>
                  <a:srgbClr val="35588B"/>
                </a:solidFill>
                <a:latin typeface="Helvetica" pitchFamily="2" charset="0"/>
              </a:rPr>
              <a:t>low</a:t>
            </a:r>
            <a:r>
              <a:rPr lang="de-DE" sz="900" dirty="0">
                <a:solidFill>
                  <a:srgbClr val="35588B"/>
                </a:solidFill>
                <a:latin typeface="Helvetica" pitchFamily="2" charset="0"/>
              </a:rPr>
              <a:t> </a:t>
            </a:r>
            <a:r>
              <a:rPr lang="de-DE" sz="900" dirty="0" err="1">
                <a:solidFill>
                  <a:srgbClr val="35588B"/>
                </a:solidFill>
                <a:latin typeface="Helvetica" pitchFamily="2" charset="0"/>
              </a:rPr>
              <a:t>importance</a:t>
            </a:r>
            <a:r>
              <a:rPr lang="de-DE" sz="900" dirty="0">
                <a:latin typeface="Helvetica" pitchFamily="2" charset="0"/>
              </a:rPr>
              <a:t>.</a:t>
            </a:r>
          </a:p>
          <a:p>
            <a:endParaRPr lang="de-DE" sz="900" dirty="0">
              <a:latin typeface="Helvetica" pitchFamily="2" charset="0"/>
            </a:endParaRPr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5FFEC1B7-373E-4BFC-90F7-80B8698FB076}"/>
              </a:ext>
            </a:extLst>
          </p:cNvPr>
          <p:cNvSpPr txBox="1"/>
          <p:nvPr/>
        </p:nvSpPr>
        <p:spPr>
          <a:xfrm>
            <a:off x="2206978" y="511079"/>
            <a:ext cx="920940" cy="369332"/>
          </a:xfrm>
          <a:prstGeom prst="rect">
            <a:avLst/>
          </a:prstGeom>
          <a:solidFill>
            <a:schemeClr val="bg1">
              <a:alpha val="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600" dirty="0">
                <a:solidFill>
                  <a:srgbClr val="28AE81"/>
                </a:solidFill>
                <a:latin typeface="Helvetica" pitchFamily="2" charset="0"/>
              </a:rPr>
              <a:t>Person </a:t>
            </a:r>
            <a:r>
              <a:rPr lang="de-DE" sz="600" dirty="0" err="1">
                <a:solidFill>
                  <a:srgbClr val="28AE81"/>
                </a:solidFill>
                <a:latin typeface="Helvetica" pitchFamily="2" charset="0"/>
              </a:rPr>
              <a:t>who</a:t>
            </a:r>
            <a:r>
              <a:rPr lang="de-DE" sz="600" dirty="0">
                <a:solidFill>
                  <a:srgbClr val="28AE81"/>
                </a:solidFill>
                <a:latin typeface="Helvetica" pitchFamily="2" charset="0"/>
              </a:rPr>
              <a:t> </a:t>
            </a:r>
            <a:r>
              <a:rPr lang="de-DE" sz="600" dirty="0" err="1">
                <a:solidFill>
                  <a:srgbClr val="28AE81"/>
                </a:solidFill>
                <a:latin typeface="Helvetica" pitchFamily="2" charset="0"/>
              </a:rPr>
              <a:t>thinks</a:t>
            </a:r>
            <a:r>
              <a:rPr lang="de-DE" sz="600" dirty="0">
                <a:solidFill>
                  <a:srgbClr val="28AE81"/>
                </a:solidFill>
                <a:latin typeface="Helvetica" pitchFamily="2" charset="0"/>
              </a:rPr>
              <a:t> </a:t>
            </a:r>
            <a:r>
              <a:rPr lang="de-DE" sz="600" dirty="0" err="1">
                <a:solidFill>
                  <a:srgbClr val="28AE81"/>
                </a:solidFill>
                <a:latin typeface="Helvetica" pitchFamily="2" charset="0"/>
              </a:rPr>
              <a:t>work</a:t>
            </a:r>
            <a:r>
              <a:rPr lang="de-DE" sz="600" dirty="0">
                <a:solidFill>
                  <a:srgbClr val="28AE81"/>
                </a:solidFill>
                <a:latin typeface="Helvetica" pitchFamily="2" charset="0"/>
              </a:rPr>
              <a:t> </a:t>
            </a:r>
            <a:r>
              <a:rPr lang="de-DE" sz="600" dirty="0" err="1">
                <a:solidFill>
                  <a:srgbClr val="28AE81"/>
                </a:solidFill>
                <a:latin typeface="Helvetica" pitchFamily="2" charset="0"/>
              </a:rPr>
              <a:t>is</a:t>
            </a:r>
            <a:r>
              <a:rPr lang="de-DE" sz="600" dirty="0">
                <a:solidFill>
                  <a:srgbClr val="28AE81"/>
                </a:solidFill>
                <a:latin typeface="Helvetica" pitchFamily="2" charset="0"/>
              </a:rPr>
              <a:t> </a:t>
            </a:r>
            <a:r>
              <a:rPr lang="de-DE" sz="600" dirty="0" err="1">
                <a:solidFill>
                  <a:srgbClr val="28AE81"/>
                </a:solidFill>
                <a:latin typeface="Helvetica" pitchFamily="2" charset="0"/>
              </a:rPr>
              <a:t>very</a:t>
            </a:r>
            <a:r>
              <a:rPr lang="de-DE" sz="600" dirty="0">
                <a:solidFill>
                  <a:srgbClr val="28AE81"/>
                </a:solidFill>
                <a:latin typeface="Helvetica" pitchFamily="2" charset="0"/>
              </a:rPr>
              <a:t> </a:t>
            </a:r>
            <a:r>
              <a:rPr lang="de-DE" sz="600" dirty="0" err="1">
                <a:solidFill>
                  <a:srgbClr val="28AE81"/>
                </a:solidFill>
                <a:latin typeface="Helvetica" pitchFamily="2" charset="0"/>
              </a:rPr>
              <a:t>important</a:t>
            </a:r>
            <a:endParaRPr lang="de-DE" sz="600" dirty="0">
              <a:solidFill>
                <a:srgbClr val="28AE81"/>
              </a:solidFill>
              <a:latin typeface="Helvetica" pitchFamily="2" charset="0"/>
            </a:endParaRPr>
          </a:p>
        </p:txBody>
      </p:sp>
      <p:sp>
        <p:nvSpPr>
          <p:cNvPr id="42" name="Textfeld 41">
            <a:extLst>
              <a:ext uri="{FF2B5EF4-FFF2-40B4-BE49-F238E27FC236}">
                <a16:creationId xmlns:a16="http://schemas.microsoft.com/office/drawing/2014/main" id="{EAA99FFE-9238-3FA5-3A83-90D49B528839}"/>
              </a:ext>
            </a:extLst>
          </p:cNvPr>
          <p:cNvSpPr txBox="1"/>
          <p:nvPr/>
        </p:nvSpPr>
        <p:spPr>
          <a:xfrm>
            <a:off x="2164123" y="1311065"/>
            <a:ext cx="920940" cy="369332"/>
          </a:xfrm>
          <a:prstGeom prst="rect">
            <a:avLst/>
          </a:prstGeom>
          <a:solidFill>
            <a:schemeClr val="bg1">
              <a:alpha val="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600" dirty="0">
                <a:solidFill>
                  <a:srgbClr val="1E808A"/>
                </a:solidFill>
                <a:latin typeface="Helvetica" pitchFamily="2" charset="0"/>
              </a:rPr>
              <a:t>Person </a:t>
            </a:r>
            <a:r>
              <a:rPr lang="de-DE" sz="600" dirty="0" err="1">
                <a:solidFill>
                  <a:srgbClr val="1E808A"/>
                </a:solidFill>
                <a:latin typeface="Helvetica" pitchFamily="2" charset="0"/>
              </a:rPr>
              <a:t>who</a:t>
            </a:r>
            <a:r>
              <a:rPr lang="de-DE" sz="600" dirty="0">
                <a:solidFill>
                  <a:srgbClr val="1E808A"/>
                </a:solidFill>
                <a:latin typeface="Helvetica" pitchFamily="2" charset="0"/>
              </a:rPr>
              <a:t> </a:t>
            </a:r>
            <a:r>
              <a:rPr lang="de-DE" sz="600" dirty="0" err="1">
                <a:solidFill>
                  <a:srgbClr val="1E808A"/>
                </a:solidFill>
                <a:latin typeface="Helvetica" pitchFamily="2" charset="0"/>
              </a:rPr>
              <a:t>thinks</a:t>
            </a:r>
            <a:r>
              <a:rPr lang="de-DE" sz="600" dirty="0">
                <a:solidFill>
                  <a:srgbClr val="1E808A"/>
                </a:solidFill>
                <a:latin typeface="Helvetica" pitchFamily="2" charset="0"/>
              </a:rPr>
              <a:t> </a:t>
            </a:r>
            <a:r>
              <a:rPr lang="de-DE" sz="600" dirty="0" err="1">
                <a:solidFill>
                  <a:srgbClr val="1E808A"/>
                </a:solidFill>
                <a:latin typeface="Helvetica" pitchFamily="2" charset="0"/>
              </a:rPr>
              <a:t>work</a:t>
            </a:r>
            <a:r>
              <a:rPr lang="de-DE" sz="600" dirty="0">
                <a:solidFill>
                  <a:srgbClr val="1E808A"/>
                </a:solidFill>
                <a:latin typeface="Helvetica" pitchFamily="2" charset="0"/>
              </a:rPr>
              <a:t> </a:t>
            </a:r>
            <a:r>
              <a:rPr lang="de-DE" sz="600" dirty="0" err="1">
                <a:solidFill>
                  <a:srgbClr val="1E808A"/>
                </a:solidFill>
                <a:latin typeface="Helvetica" pitchFamily="2" charset="0"/>
              </a:rPr>
              <a:t>is</a:t>
            </a:r>
            <a:r>
              <a:rPr lang="de-DE" sz="600" dirty="0">
                <a:solidFill>
                  <a:srgbClr val="1E808A"/>
                </a:solidFill>
                <a:latin typeface="Helvetica" pitchFamily="2" charset="0"/>
              </a:rPr>
              <a:t> </a:t>
            </a:r>
            <a:r>
              <a:rPr lang="de-DE" sz="600" dirty="0" err="1">
                <a:solidFill>
                  <a:srgbClr val="1E808A"/>
                </a:solidFill>
                <a:latin typeface="Helvetica" pitchFamily="2" charset="0"/>
              </a:rPr>
              <a:t>only</a:t>
            </a:r>
            <a:r>
              <a:rPr lang="de-DE" sz="600" dirty="0">
                <a:solidFill>
                  <a:srgbClr val="1E808A"/>
                </a:solidFill>
                <a:latin typeface="Helvetica" pitchFamily="2" charset="0"/>
              </a:rPr>
              <a:t> </a:t>
            </a:r>
            <a:r>
              <a:rPr lang="de-DE" sz="600" dirty="0" err="1">
                <a:solidFill>
                  <a:srgbClr val="1E808A"/>
                </a:solidFill>
                <a:latin typeface="Helvetica" pitchFamily="2" charset="0"/>
              </a:rPr>
              <a:t>somewhat</a:t>
            </a:r>
            <a:r>
              <a:rPr lang="de-DE" sz="600" dirty="0">
                <a:solidFill>
                  <a:srgbClr val="1E808A"/>
                </a:solidFill>
                <a:latin typeface="Helvetica" pitchFamily="2" charset="0"/>
              </a:rPr>
              <a:t> </a:t>
            </a:r>
            <a:r>
              <a:rPr lang="de-DE" sz="600" dirty="0" err="1">
                <a:solidFill>
                  <a:srgbClr val="1E808A"/>
                </a:solidFill>
                <a:latin typeface="Helvetica" pitchFamily="2" charset="0"/>
              </a:rPr>
              <a:t>important</a:t>
            </a:r>
            <a:endParaRPr lang="de-DE" sz="600" dirty="0">
              <a:solidFill>
                <a:srgbClr val="1E808A"/>
              </a:solidFill>
              <a:latin typeface="Helvetica" pitchFamily="2" charset="0"/>
            </a:endParaRPr>
          </a:p>
        </p:txBody>
      </p:sp>
      <p:sp>
        <p:nvSpPr>
          <p:cNvPr id="43" name="Textfeld 42">
            <a:extLst>
              <a:ext uri="{FF2B5EF4-FFF2-40B4-BE49-F238E27FC236}">
                <a16:creationId xmlns:a16="http://schemas.microsoft.com/office/drawing/2014/main" id="{95D06F8F-9A25-6121-3BA6-B221E355F118}"/>
              </a:ext>
            </a:extLst>
          </p:cNvPr>
          <p:cNvSpPr txBox="1"/>
          <p:nvPr/>
        </p:nvSpPr>
        <p:spPr>
          <a:xfrm>
            <a:off x="2221097" y="2101541"/>
            <a:ext cx="920940" cy="369332"/>
          </a:xfrm>
          <a:prstGeom prst="rect">
            <a:avLst/>
          </a:prstGeom>
          <a:solidFill>
            <a:schemeClr val="bg1">
              <a:alpha val="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600" dirty="0">
                <a:solidFill>
                  <a:srgbClr val="35588B"/>
                </a:solidFill>
                <a:latin typeface="Helvetica" pitchFamily="2" charset="0"/>
              </a:rPr>
              <a:t>Person </a:t>
            </a:r>
            <a:r>
              <a:rPr lang="de-DE" sz="600" dirty="0" err="1">
                <a:solidFill>
                  <a:srgbClr val="35588B"/>
                </a:solidFill>
                <a:latin typeface="Helvetica" pitchFamily="2" charset="0"/>
              </a:rPr>
              <a:t>who</a:t>
            </a:r>
            <a:r>
              <a:rPr lang="de-DE" sz="600" dirty="0">
                <a:solidFill>
                  <a:srgbClr val="35588B"/>
                </a:solidFill>
                <a:latin typeface="Helvetica" pitchFamily="2" charset="0"/>
              </a:rPr>
              <a:t> </a:t>
            </a:r>
            <a:r>
              <a:rPr lang="de-DE" sz="600" dirty="0" err="1">
                <a:solidFill>
                  <a:srgbClr val="35588B"/>
                </a:solidFill>
                <a:latin typeface="Helvetica" pitchFamily="2" charset="0"/>
              </a:rPr>
              <a:t>thinks</a:t>
            </a:r>
            <a:r>
              <a:rPr lang="de-DE" sz="600" dirty="0">
                <a:solidFill>
                  <a:srgbClr val="35588B"/>
                </a:solidFill>
                <a:latin typeface="Helvetica" pitchFamily="2" charset="0"/>
              </a:rPr>
              <a:t> </a:t>
            </a:r>
            <a:r>
              <a:rPr lang="de-DE" sz="600" dirty="0" err="1">
                <a:solidFill>
                  <a:srgbClr val="35588B"/>
                </a:solidFill>
                <a:latin typeface="Helvetica" pitchFamily="2" charset="0"/>
              </a:rPr>
              <a:t>work</a:t>
            </a:r>
            <a:r>
              <a:rPr lang="de-DE" sz="600" dirty="0">
                <a:solidFill>
                  <a:srgbClr val="35588B"/>
                </a:solidFill>
                <a:latin typeface="Helvetica" pitchFamily="2" charset="0"/>
              </a:rPr>
              <a:t> </a:t>
            </a:r>
            <a:r>
              <a:rPr lang="de-DE" sz="600" dirty="0" err="1">
                <a:solidFill>
                  <a:srgbClr val="35588B"/>
                </a:solidFill>
                <a:latin typeface="Helvetica" pitchFamily="2" charset="0"/>
              </a:rPr>
              <a:t>is</a:t>
            </a:r>
            <a:r>
              <a:rPr lang="de-DE" sz="600" dirty="0">
                <a:solidFill>
                  <a:srgbClr val="35588B"/>
                </a:solidFill>
                <a:latin typeface="Helvetica" pitchFamily="2" charset="0"/>
              </a:rPr>
              <a:t> not </a:t>
            </a:r>
            <a:r>
              <a:rPr lang="de-DE" sz="600" dirty="0" err="1">
                <a:solidFill>
                  <a:srgbClr val="35588B"/>
                </a:solidFill>
                <a:latin typeface="Helvetica" pitchFamily="2" charset="0"/>
              </a:rPr>
              <a:t>very</a:t>
            </a:r>
            <a:r>
              <a:rPr lang="de-DE" sz="600" dirty="0">
                <a:solidFill>
                  <a:srgbClr val="35588B"/>
                </a:solidFill>
                <a:latin typeface="Helvetica" pitchFamily="2" charset="0"/>
              </a:rPr>
              <a:t> </a:t>
            </a:r>
            <a:r>
              <a:rPr lang="de-DE" sz="600" dirty="0" err="1">
                <a:solidFill>
                  <a:srgbClr val="35588B"/>
                </a:solidFill>
                <a:latin typeface="Helvetica" pitchFamily="2" charset="0"/>
              </a:rPr>
              <a:t>important</a:t>
            </a:r>
            <a:endParaRPr lang="de-DE" sz="600" dirty="0">
              <a:solidFill>
                <a:srgbClr val="35588B"/>
              </a:solidFill>
              <a:latin typeface="Helvetica" pitchFamily="2" charset="0"/>
            </a:endParaRPr>
          </a:p>
        </p:txBody>
      </p:sp>
      <p:cxnSp>
        <p:nvCxnSpPr>
          <p:cNvPr id="45" name="Gerade Verbindung mit Pfeil 44">
            <a:extLst>
              <a:ext uri="{FF2B5EF4-FFF2-40B4-BE49-F238E27FC236}">
                <a16:creationId xmlns:a16="http://schemas.microsoft.com/office/drawing/2014/main" id="{EDAB87AB-5E4B-7765-4F78-73080F064EB2}"/>
              </a:ext>
            </a:extLst>
          </p:cNvPr>
          <p:cNvCxnSpPr>
            <a:cxnSpLocks/>
            <a:stCxn id="41" idx="2"/>
          </p:cNvCxnSpPr>
          <p:nvPr/>
        </p:nvCxnSpPr>
        <p:spPr>
          <a:xfrm>
            <a:off x="2667448" y="880411"/>
            <a:ext cx="96418" cy="43502"/>
          </a:xfrm>
          <a:prstGeom prst="straightConnector1">
            <a:avLst/>
          </a:prstGeom>
          <a:ln>
            <a:solidFill>
              <a:srgbClr val="28AE81"/>
            </a:solidFill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Gerade Verbindung mit Pfeil 45">
            <a:extLst>
              <a:ext uri="{FF2B5EF4-FFF2-40B4-BE49-F238E27FC236}">
                <a16:creationId xmlns:a16="http://schemas.microsoft.com/office/drawing/2014/main" id="{440B1FCA-02C6-8DC0-C739-8680935B30CF}"/>
              </a:ext>
            </a:extLst>
          </p:cNvPr>
          <p:cNvCxnSpPr>
            <a:cxnSpLocks/>
          </p:cNvCxnSpPr>
          <p:nvPr/>
        </p:nvCxnSpPr>
        <p:spPr>
          <a:xfrm flipH="1">
            <a:off x="2206978" y="1664972"/>
            <a:ext cx="90311" cy="94400"/>
          </a:xfrm>
          <a:prstGeom prst="straightConnector1">
            <a:avLst/>
          </a:prstGeom>
          <a:ln>
            <a:solidFill>
              <a:srgbClr val="1E808A"/>
            </a:solidFill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Gerade Verbindung mit Pfeil 52">
            <a:extLst>
              <a:ext uri="{FF2B5EF4-FFF2-40B4-BE49-F238E27FC236}">
                <a16:creationId xmlns:a16="http://schemas.microsoft.com/office/drawing/2014/main" id="{368662F6-7567-40EB-A1A4-696525D1AC5F}"/>
              </a:ext>
            </a:extLst>
          </p:cNvPr>
          <p:cNvCxnSpPr>
            <a:cxnSpLocks/>
          </p:cNvCxnSpPr>
          <p:nvPr/>
        </p:nvCxnSpPr>
        <p:spPr>
          <a:xfrm flipH="1" flipV="1">
            <a:off x="2427111" y="2046144"/>
            <a:ext cx="84667" cy="78080"/>
          </a:xfrm>
          <a:prstGeom prst="straightConnector1">
            <a:avLst/>
          </a:prstGeom>
          <a:ln>
            <a:solidFill>
              <a:srgbClr val="35588B"/>
            </a:solidFill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feld 58">
            <a:extLst>
              <a:ext uri="{FF2B5EF4-FFF2-40B4-BE49-F238E27FC236}">
                <a16:creationId xmlns:a16="http://schemas.microsoft.com/office/drawing/2014/main" id="{1C2D88B6-9BE3-BBF3-C99A-38A551FE4832}"/>
              </a:ext>
            </a:extLst>
          </p:cNvPr>
          <p:cNvSpPr txBox="1"/>
          <p:nvPr/>
        </p:nvSpPr>
        <p:spPr>
          <a:xfrm>
            <a:off x="3142037" y="2813042"/>
            <a:ext cx="3491136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 dirty="0">
                <a:latin typeface="Helvetica" pitchFamily="2" charset="0"/>
              </a:rPr>
              <a:t>So, </a:t>
            </a:r>
            <a:r>
              <a:rPr lang="de-DE" sz="900" dirty="0" err="1">
                <a:latin typeface="Helvetica" pitchFamily="2" charset="0"/>
              </a:rPr>
              <a:t>you</a:t>
            </a:r>
            <a:r>
              <a:rPr lang="de-DE" sz="900" dirty="0">
                <a:latin typeface="Helvetica" pitchFamily="2" charset="0"/>
              </a:rPr>
              <a:t> fit </a:t>
            </a:r>
            <a:r>
              <a:rPr lang="de-DE" sz="900" dirty="0" err="1">
                <a:latin typeface="Helvetica" pitchFamily="2" charset="0"/>
              </a:rPr>
              <a:t>the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following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regression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model</a:t>
            </a:r>
            <a:r>
              <a:rPr lang="de-DE" sz="900" dirty="0">
                <a:latin typeface="Helvetica" pitchFamily="2" charset="0"/>
              </a:rPr>
              <a:t>:</a:t>
            </a:r>
          </a:p>
          <a:p>
            <a:endParaRPr lang="de-DE" sz="8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lm(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relaxation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~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vacation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duration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+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importance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of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work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		+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vacation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duration:importance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of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work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</a:p>
          <a:p>
            <a:endParaRPr lang="de-DE" sz="900" dirty="0">
              <a:latin typeface="Helvetica" pitchFamily="2" charset="0"/>
            </a:endParaRPr>
          </a:p>
          <a:p>
            <a:r>
              <a:rPr lang="de-DE" sz="900" dirty="0" err="1">
                <a:latin typeface="Helvetica" pitchFamily="2" charset="0"/>
              </a:rPr>
              <a:t>Success</a:t>
            </a:r>
            <a:r>
              <a:rPr lang="de-DE" sz="900" dirty="0">
                <a:latin typeface="Helvetica" pitchFamily="2" charset="0"/>
              </a:rPr>
              <a:t>! </a:t>
            </a:r>
            <a:r>
              <a:rPr lang="de-DE" sz="900" dirty="0" err="1">
                <a:latin typeface="Helvetica" pitchFamily="2" charset="0"/>
              </a:rPr>
              <a:t>Your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significant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interaction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indicates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that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for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solidFill>
                  <a:srgbClr val="28AE81"/>
                </a:solidFill>
                <a:latin typeface="Helvetica" pitchFamily="2" charset="0"/>
              </a:rPr>
              <a:t>people</a:t>
            </a:r>
            <a:r>
              <a:rPr lang="de-DE" sz="900" dirty="0">
                <a:solidFill>
                  <a:srgbClr val="28AE81"/>
                </a:solidFill>
                <a:latin typeface="Helvetica" pitchFamily="2" charset="0"/>
              </a:rPr>
              <a:t> </a:t>
            </a:r>
            <a:r>
              <a:rPr lang="de-DE" sz="900" dirty="0" err="1">
                <a:solidFill>
                  <a:srgbClr val="28AE81"/>
                </a:solidFill>
                <a:latin typeface="Helvetica" pitchFamily="2" charset="0"/>
              </a:rPr>
              <a:t>who</a:t>
            </a:r>
            <a:r>
              <a:rPr lang="de-DE" sz="900" dirty="0">
                <a:solidFill>
                  <a:srgbClr val="28AE81"/>
                </a:solidFill>
                <a:latin typeface="Helvetica" pitchFamily="2" charset="0"/>
              </a:rPr>
              <a:t> </a:t>
            </a:r>
            <a:r>
              <a:rPr lang="de-DE" sz="900" dirty="0" err="1">
                <a:solidFill>
                  <a:srgbClr val="28AE81"/>
                </a:solidFill>
                <a:latin typeface="Helvetica" pitchFamily="2" charset="0"/>
              </a:rPr>
              <a:t>assign</a:t>
            </a:r>
            <a:r>
              <a:rPr lang="de-DE" sz="900" dirty="0">
                <a:solidFill>
                  <a:srgbClr val="28AE81"/>
                </a:solidFill>
                <a:latin typeface="Helvetica" pitchFamily="2" charset="0"/>
              </a:rPr>
              <a:t> a </a:t>
            </a:r>
            <a:r>
              <a:rPr lang="de-DE" sz="900" dirty="0" err="1">
                <a:solidFill>
                  <a:srgbClr val="28AE81"/>
                </a:solidFill>
                <a:latin typeface="Helvetica" pitchFamily="2" charset="0"/>
              </a:rPr>
              <a:t>very</a:t>
            </a:r>
            <a:r>
              <a:rPr lang="de-DE" sz="900" dirty="0">
                <a:solidFill>
                  <a:srgbClr val="28AE81"/>
                </a:solidFill>
                <a:latin typeface="Helvetica" pitchFamily="2" charset="0"/>
              </a:rPr>
              <a:t> high </a:t>
            </a:r>
            <a:r>
              <a:rPr lang="de-DE" sz="900" dirty="0" err="1">
                <a:solidFill>
                  <a:srgbClr val="28AE81"/>
                </a:solidFill>
                <a:latin typeface="Helvetica" pitchFamily="2" charset="0"/>
              </a:rPr>
              <a:t>importance</a:t>
            </a:r>
            <a:r>
              <a:rPr lang="de-DE" sz="900" dirty="0">
                <a:solidFill>
                  <a:srgbClr val="28AE81"/>
                </a:solidFill>
                <a:latin typeface="Helvetica" pitchFamily="2" charset="0"/>
              </a:rPr>
              <a:t> </a:t>
            </a:r>
            <a:r>
              <a:rPr lang="de-DE" sz="900" dirty="0" err="1">
                <a:solidFill>
                  <a:srgbClr val="28AE81"/>
                </a:solidFill>
                <a:latin typeface="Helvetica" pitchFamily="2" charset="0"/>
              </a:rPr>
              <a:t>to</a:t>
            </a:r>
            <a:r>
              <a:rPr lang="de-DE" sz="900" dirty="0">
                <a:solidFill>
                  <a:srgbClr val="28AE81"/>
                </a:solidFill>
                <a:latin typeface="Helvetica" pitchFamily="2" charset="0"/>
              </a:rPr>
              <a:t> </a:t>
            </a:r>
            <a:r>
              <a:rPr lang="de-DE" sz="900" dirty="0" err="1">
                <a:solidFill>
                  <a:srgbClr val="28AE81"/>
                </a:solidFill>
                <a:latin typeface="Helvetica" pitchFamily="2" charset="0"/>
              </a:rPr>
              <a:t>work</a:t>
            </a:r>
            <a:r>
              <a:rPr lang="de-DE" sz="900" dirty="0">
                <a:latin typeface="Helvetica" pitchFamily="2" charset="0"/>
              </a:rPr>
              <a:t>, </a:t>
            </a:r>
            <a:r>
              <a:rPr lang="de-DE" sz="900" dirty="0" err="1">
                <a:latin typeface="Helvetica" pitchFamily="2" charset="0"/>
              </a:rPr>
              <a:t>vacation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duration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has</a:t>
            </a:r>
            <a:r>
              <a:rPr lang="de-DE" sz="900" dirty="0">
                <a:latin typeface="Helvetica" pitchFamily="2" charset="0"/>
              </a:rPr>
              <a:t> a </a:t>
            </a:r>
            <a:r>
              <a:rPr lang="de-DE" sz="900" dirty="0" err="1">
                <a:latin typeface="Helvetica" pitchFamily="2" charset="0"/>
              </a:rPr>
              <a:t>big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effect</a:t>
            </a:r>
            <a:r>
              <a:rPr lang="de-DE" sz="900" dirty="0">
                <a:latin typeface="Helvetica" pitchFamily="2" charset="0"/>
              </a:rPr>
              <a:t> on </a:t>
            </a:r>
            <a:r>
              <a:rPr lang="de-DE" sz="900" dirty="0" err="1">
                <a:latin typeface="Helvetica" pitchFamily="2" charset="0"/>
              </a:rPr>
              <a:t>relaxation</a:t>
            </a:r>
            <a:r>
              <a:rPr lang="de-DE" sz="900" dirty="0">
                <a:latin typeface="Helvetica" pitchFamily="2" charset="0"/>
              </a:rPr>
              <a:t>. Maybe </a:t>
            </a:r>
            <a:r>
              <a:rPr lang="de-DE" sz="900" dirty="0" err="1">
                <a:latin typeface="Helvetica" pitchFamily="2" charset="0"/>
              </a:rPr>
              <a:t>they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are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particularly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likely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to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profit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from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increased</a:t>
            </a:r>
            <a:r>
              <a:rPr lang="de-DE" sz="900" dirty="0">
                <a:latin typeface="Helvetica" pitchFamily="2" charset="0"/>
              </a:rPr>
              <a:t> mental </a:t>
            </a:r>
            <a:r>
              <a:rPr lang="de-DE" sz="900" dirty="0" err="1">
                <a:latin typeface="Helvetica" pitchFamily="2" charset="0"/>
              </a:rPr>
              <a:t>distance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to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work</a:t>
            </a:r>
            <a:r>
              <a:rPr lang="de-DE" sz="900" dirty="0">
                <a:latin typeface="Helvetica" pitchFamily="2" charset="0"/>
              </a:rPr>
              <a:t>. In </a:t>
            </a:r>
            <a:r>
              <a:rPr lang="de-DE" sz="900" dirty="0" err="1">
                <a:latin typeface="Helvetica" pitchFamily="2" charset="0"/>
              </a:rPr>
              <a:t>contrast</a:t>
            </a:r>
            <a:r>
              <a:rPr lang="de-DE" sz="900" dirty="0">
                <a:latin typeface="Helvetica" pitchFamily="2" charset="0"/>
              </a:rPr>
              <a:t>, </a:t>
            </a:r>
            <a:r>
              <a:rPr lang="de-DE" sz="900" dirty="0" err="1">
                <a:solidFill>
                  <a:srgbClr val="35588B"/>
                </a:solidFill>
                <a:latin typeface="Helvetica" pitchFamily="2" charset="0"/>
              </a:rPr>
              <a:t>people</a:t>
            </a:r>
            <a:r>
              <a:rPr lang="de-DE" sz="900" dirty="0">
                <a:solidFill>
                  <a:srgbClr val="35588B"/>
                </a:solidFill>
                <a:latin typeface="Helvetica" pitchFamily="2" charset="0"/>
              </a:rPr>
              <a:t> </a:t>
            </a:r>
            <a:r>
              <a:rPr lang="de-DE" sz="900" dirty="0" err="1">
                <a:solidFill>
                  <a:srgbClr val="35588B"/>
                </a:solidFill>
                <a:latin typeface="Helvetica" pitchFamily="2" charset="0"/>
              </a:rPr>
              <a:t>who</a:t>
            </a:r>
            <a:r>
              <a:rPr lang="de-DE" sz="900" dirty="0">
                <a:solidFill>
                  <a:srgbClr val="35588B"/>
                </a:solidFill>
                <a:latin typeface="Helvetica" pitchFamily="2" charset="0"/>
              </a:rPr>
              <a:t> </a:t>
            </a:r>
            <a:r>
              <a:rPr lang="de-DE" sz="900" dirty="0" err="1">
                <a:solidFill>
                  <a:srgbClr val="35588B"/>
                </a:solidFill>
                <a:latin typeface="Helvetica" pitchFamily="2" charset="0"/>
              </a:rPr>
              <a:t>assign</a:t>
            </a:r>
            <a:r>
              <a:rPr lang="de-DE" sz="900" dirty="0">
                <a:solidFill>
                  <a:srgbClr val="35588B"/>
                </a:solidFill>
                <a:latin typeface="Helvetica" pitchFamily="2" charset="0"/>
              </a:rPr>
              <a:t> </a:t>
            </a:r>
            <a:r>
              <a:rPr lang="de-DE" sz="900" dirty="0" err="1">
                <a:solidFill>
                  <a:srgbClr val="35588B"/>
                </a:solidFill>
                <a:latin typeface="Helvetica" pitchFamily="2" charset="0"/>
              </a:rPr>
              <a:t>low</a:t>
            </a:r>
            <a:r>
              <a:rPr lang="de-DE" sz="900" dirty="0">
                <a:solidFill>
                  <a:srgbClr val="35588B"/>
                </a:solidFill>
                <a:latin typeface="Helvetica" pitchFamily="2" charset="0"/>
              </a:rPr>
              <a:t> </a:t>
            </a:r>
            <a:r>
              <a:rPr lang="de-DE" sz="900" dirty="0" err="1">
                <a:solidFill>
                  <a:srgbClr val="35588B"/>
                </a:solidFill>
                <a:latin typeface="Helvetica" pitchFamily="2" charset="0"/>
              </a:rPr>
              <a:t>importance</a:t>
            </a:r>
            <a:r>
              <a:rPr lang="de-DE" sz="900" dirty="0">
                <a:solidFill>
                  <a:srgbClr val="35588B"/>
                </a:solidFill>
                <a:latin typeface="Helvetica" pitchFamily="2" charset="0"/>
              </a:rPr>
              <a:t> </a:t>
            </a:r>
            <a:r>
              <a:rPr lang="de-DE" sz="900" dirty="0" err="1">
                <a:solidFill>
                  <a:srgbClr val="35588B"/>
                </a:solidFill>
                <a:latin typeface="Helvetica" pitchFamily="2" charset="0"/>
              </a:rPr>
              <a:t>to</a:t>
            </a:r>
            <a:r>
              <a:rPr lang="de-DE" sz="900" dirty="0">
                <a:solidFill>
                  <a:srgbClr val="35588B"/>
                </a:solidFill>
                <a:latin typeface="Helvetica" pitchFamily="2" charset="0"/>
              </a:rPr>
              <a:t> </a:t>
            </a:r>
            <a:r>
              <a:rPr lang="de-DE" sz="900" dirty="0" err="1">
                <a:solidFill>
                  <a:srgbClr val="35588B"/>
                </a:solidFill>
                <a:latin typeface="Helvetica" pitchFamily="2" charset="0"/>
              </a:rPr>
              <a:t>work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seem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to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profit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only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little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from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vacation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duration</a:t>
            </a:r>
            <a:r>
              <a:rPr lang="de-DE" sz="900" dirty="0">
                <a:latin typeface="Helvetica" pitchFamily="2" charset="0"/>
              </a:rPr>
              <a:t>. Maybe </a:t>
            </a:r>
            <a:r>
              <a:rPr lang="de-DE" sz="900" dirty="0" err="1">
                <a:latin typeface="Helvetica" pitchFamily="2" charset="0"/>
              </a:rPr>
              <a:t>because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they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didn‘t</a:t>
            </a:r>
            <a:r>
              <a:rPr lang="de-DE" sz="900" dirty="0">
                <a:latin typeface="Helvetica" pitchFamily="2" charset="0"/>
              </a:rPr>
              <a:t> care </a:t>
            </a:r>
            <a:r>
              <a:rPr lang="de-DE" sz="900" dirty="0" err="1">
                <a:latin typeface="Helvetica" pitchFamily="2" charset="0"/>
              </a:rPr>
              <a:t>about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work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to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begin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with</a:t>
            </a:r>
            <a:r>
              <a:rPr lang="de-DE" sz="900" dirty="0">
                <a:latin typeface="Helvetica" pitchFamily="2" charset="0"/>
              </a:rPr>
              <a:t>?</a:t>
            </a:r>
          </a:p>
          <a:p>
            <a:endParaRPr lang="de-DE" sz="900" dirty="0">
              <a:latin typeface="Helvetica" pitchFamily="2" charset="0"/>
            </a:endParaRPr>
          </a:p>
        </p:txBody>
      </p:sp>
      <p:sp>
        <p:nvSpPr>
          <p:cNvPr id="60" name="Textfeld 59">
            <a:extLst>
              <a:ext uri="{FF2B5EF4-FFF2-40B4-BE49-F238E27FC236}">
                <a16:creationId xmlns:a16="http://schemas.microsoft.com/office/drawing/2014/main" id="{8C9AC826-1628-CA93-E746-4296424310CF}"/>
              </a:ext>
            </a:extLst>
          </p:cNvPr>
          <p:cNvSpPr txBox="1"/>
          <p:nvPr/>
        </p:nvSpPr>
        <p:spPr>
          <a:xfrm>
            <a:off x="1958487" y="3040464"/>
            <a:ext cx="1021914" cy="369332"/>
          </a:xfrm>
          <a:prstGeom prst="rect">
            <a:avLst/>
          </a:prstGeom>
          <a:solidFill>
            <a:schemeClr val="bg1">
              <a:alpha val="86528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600" dirty="0">
                <a:solidFill>
                  <a:srgbClr val="28AE81"/>
                </a:solidFill>
                <a:latin typeface="Helvetica" pitchFamily="2" charset="0"/>
              </a:rPr>
              <a:t>Large </a:t>
            </a:r>
            <a:r>
              <a:rPr lang="de-DE" sz="600" dirty="0" err="1">
                <a:solidFill>
                  <a:srgbClr val="28AE81"/>
                </a:solidFill>
                <a:latin typeface="Helvetica" pitchFamily="2" charset="0"/>
              </a:rPr>
              <a:t>effect</a:t>
            </a:r>
            <a:r>
              <a:rPr lang="de-DE" sz="600" dirty="0">
                <a:solidFill>
                  <a:srgbClr val="28AE81"/>
                </a:solidFill>
                <a:latin typeface="Helvetica" pitchFamily="2" charset="0"/>
              </a:rPr>
              <a:t> </a:t>
            </a:r>
            <a:r>
              <a:rPr lang="de-DE" sz="600" dirty="0" err="1">
                <a:solidFill>
                  <a:srgbClr val="28AE81"/>
                </a:solidFill>
                <a:latin typeface="Helvetica" pitchFamily="2" charset="0"/>
              </a:rPr>
              <a:t>of</a:t>
            </a:r>
            <a:r>
              <a:rPr lang="de-DE" sz="600" dirty="0">
                <a:solidFill>
                  <a:srgbClr val="28AE81"/>
                </a:solidFill>
                <a:latin typeface="Helvetica" pitchFamily="2" charset="0"/>
              </a:rPr>
              <a:t> </a:t>
            </a:r>
            <a:r>
              <a:rPr lang="de-DE" sz="600" dirty="0" err="1">
                <a:solidFill>
                  <a:srgbClr val="28AE81"/>
                </a:solidFill>
                <a:latin typeface="Helvetica" pitchFamily="2" charset="0"/>
              </a:rPr>
              <a:t>vacation</a:t>
            </a:r>
            <a:r>
              <a:rPr lang="de-DE" sz="600" dirty="0">
                <a:solidFill>
                  <a:srgbClr val="28AE81"/>
                </a:solidFill>
                <a:latin typeface="Helvetica" pitchFamily="2" charset="0"/>
              </a:rPr>
              <a:t> </a:t>
            </a:r>
            <a:r>
              <a:rPr lang="de-DE" sz="600" dirty="0" err="1">
                <a:solidFill>
                  <a:srgbClr val="28AE81"/>
                </a:solidFill>
                <a:latin typeface="Helvetica" pitchFamily="2" charset="0"/>
              </a:rPr>
              <a:t>duration</a:t>
            </a:r>
            <a:r>
              <a:rPr lang="de-DE" sz="600" dirty="0">
                <a:solidFill>
                  <a:srgbClr val="28AE81"/>
                </a:solidFill>
                <a:latin typeface="Helvetica" pitchFamily="2" charset="0"/>
              </a:rPr>
              <a:t> in </a:t>
            </a:r>
            <a:r>
              <a:rPr lang="de-DE" sz="600" dirty="0" err="1">
                <a:solidFill>
                  <a:srgbClr val="28AE81"/>
                </a:solidFill>
                <a:latin typeface="Helvetica" pitchFamily="2" charset="0"/>
              </a:rPr>
              <a:t>people</a:t>
            </a:r>
            <a:r>
              <a:rPr lang="de-DE" sz="600" dirty="0">
                <a:solidFill>
                  <a:srgbClr val="28AE81"/>
                </a:solidFill>
                <a:latin typeface="Helvetica" pitchFamily="2" charset="0"/>
              </a:rPr>
              <a:t> </a:t>
            </a:r>
            <a:r>
              <a:rPr lang="de-DE" sz="600" dirty="0" err="1">
                <a:solidFill>
                  <a:srgbClr val="28AE81"/>
                </a:solidFill>
                <a:latin typeface="Helvetica" pitchFamily="2" charset="0"/>
              </a:rPr>
              <a:t>who</a:t>
            </a:r>
            <a:r>
              <a:rPr lang="de-DE" sz="600" dirty="0">
                <a:solidFill>
                  <a:srgbClr val="28AE81"/>
                </a:solidFill>
                <a:latin typeface="Helvetica" pitchFamily="2" charset="0"/>
              </a:rPr>
              <a:t> </a:t>
            </a:r>
            <a:r>
              <a:rPr lang="de-DE" sz="600" dirty="0" err="1">
                <a:solidFill>
                  <a:srgbClr val="28AE81"/>
                </a:solidFill>
                <a:latin typeface="Helvetica" pitchFamily="2" charset="0"/>
              </a:rPr>
              <a:t>think</a:t>
            </a:r>
            <a:r>
              <a:rPr lang="de-DE" sz="600" dirty="0">
                <a:solidFill>
                  <a:srgbClr val="28AE81"/>
                </a:solidFill>
                <a:latin typeface="Helvetica" pitchFamily="2" charset="0"/>
              </a:rPr>
              <a:t> </a:t>
            </a:r>
            <a:r>
              <a:rPr lang="de-DE" sz="600" dirty="0" err="1">
                <a:solidFill>
                  <a:srgbClr val="28AE81"/>
                </a:solidFill>
                <a:latin typeface="Helvetica" pitchFamily="2" charset="0"/>
              </a:rPr>
              <a:t>work</a:t>
            </a:r>
            <a:r>
              <a:rPr lang="de-DE" sz="600" dirty="0">
                <a:solidFill>
                  <a:srgbClr val="28AE81"/>
                </a:solidFill>
                <a:latin typeface="Helvetica" pitchFamily="2" charset="0"/>
              </a:rPr>
              <a:t> </a:t>
            </a:r>
            <a:r>
              <a:rPr lang="de-DE" sz="600" dirty="0" err="1">
                <a:solidFill>
                  <a:srgbClr val="28AE81"/>
                </a:solidFill>
                <a:latin typeface="Helvetica" pitchFamily="2" charset="0"/>
              </a:rPr>
              <a:t>is</a:t>
            </a:r>
            <a:r>
              <a:rPr lang="de-DE" sz="600" dirty="0">
                <a:solidFill>
                  <a:srgbClr val="28AE81"/>
                </a:solidFill>
                <a:latin typeface="Helvetica" pitchFamily="2" charset="0"/>
              </a:rPr>
              <a:t> </a:t>
            </a:r>
            <a:r>
              <a:rPr lang="de-DE" sz="600" dirty="0" err="1">
                <a:solidFill>
                  <a:srgbClr val="28AE81"/>
                </a:solidFill>
                <a:latin typeface="Helvetica" pitchFamily="2" charset="0"/>
              </a:rPr>
              <a:t>important</a:t>
            </a:r>
            <a:endParaRPr lang="de-DE" sz="600" dirty="0">
              <a:solidFill>
                <a:srgbClr val="28AE81"/>
              </a:solidFill>
              <a:latin typeface="Helvetica" pitchFamily="2" charset="0"/>
            </a:endParaRPr>
          </a:p>
        </p:txBody>
      </p:sp>
      <p:sp>
        <p:nvSpPr>
          <p:cNvPr id="61" name="Textfeld 60">
            <a:extLst>
              <a:ext uri="{FF2B5EF4-FFF2-40B4-BE49-F238E27FC236}">
                <a16:creationId xmlns:a16="http://schemas.microsoft.com/office/drawing/2014/main" id="{BC89F99F-17FC-D2D7-317E-E72DA2652395}"/>
              </a:ext>
            </a:extLst>
          </p:cNvPr>
          <p:cNvSpPr txBox="1"/>
          <p:nvPr/>
        </p:nvSpPr>
        <p:spPr>
          <a:xfrm>
            <a:off x="1949197" y="4070983"/>
            <a:ext cx="1021914" cy="461665"/>
          </a:xfrm>
          <a:prstGeom prst="rect">
            <a:avLst/>
          </a:prstGeom>
          <a:solidFill>
            <a:schemeClr val="bg1">
              <a:alpha val="86528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600" dirty="0">
                <a:solidFill>
                  <a:srgbClr val="35588B"/>
                </a:solidFill>
                <a:latin typeface="Helvetica" pitchFamily="2" charset="0"/>
              </a:rPr>
              <a:t>Small </a:t>
            </a:r>
            <a:r>
              <a:rPr lang="de-DE" sz="600" dirty="0" err="1">
                <a:solidFill>
                  <a:srgbClr val="35588B"/>
                </a:solidFill>
                <a:latin typeface="Helvetica" pitchFamily="2" charset="0"/>
              </a:rPr>
              <a:t>effect</a:t>
            </a:r>
            <a:r>
              <a:rPr lang="de-DE" sz="600" dirty="0">
                <a:solidFill>
                  <a:srgbClr val="35588B"/>
                </a:solidFill>
                <a:latin typeface="Helvetica" pitchFamily="2" charset="0"/>
              </a:rPr>
              <a:t> </a:t>
            </a:r>
            <a:r>
              <a:rPr lang="de-DE" sz="600" dirty="0" err="1">
                <a:solidFill>
                  <a:srgbClr val="35588B"/>
                </a:solidFill>
                <a:latin typeface="Helvetica" pitchFamily="2" charset="0"/>
              </a:rPr>
              <a:t>of</a:t>
            </a:r>
            <a:r>
              <a:rPr lang="de-DE" sz="600" dirty="0">
                <a:solidFill>
                  <a:srgbClr val="35588B"/>
                </a:solidFill>
                <a:latin typeface="Helvetica" pitchFamily="2" charset="0"/>
              </a:rPr>
              <a:t> </a:t>
            </a:r>
            <a:r>
              <a:rPr lang="de-DE" sz="600" dirty="0" err="1">
                <a:solidFill>
                  <a:srgbClr val="35588B"/>
                </a:solidFill>
                <a:latin typeface="Helvetica" pitchFamily="2" charset="0"/>
              </a:rPr>
              <a:t>vacation</a:t>
            </a:r>
            <a:r>
              <a:rPr lang="de-DE" sz="600" dirty="0">
                <a:solidFill>
                  <a:srgbClr val="35588B"/>
                </a:solidFill>
                <a:latin typeface="Helvetica" pitchFamily="2" charset="0"/>
              </a:rPr>
              <a:t> </a:t>
            </a:r>
            <a:r>
              <a:rPr lang="de-DE" sz="600" dirty="0" err="1">
                <a:solidFill>
                  <a:srgbClr val="35588B"/>
                </a:solidFill>
                <a:latin typeface="Helvetica" pitchFamily="2" charset="0"/>
              </a:rPr>
              <a:t>duration</a:t>
            </a:r>
            <a:r>
              <a:rPr lang="de-DE" sz="600" dirty="0">
                <a:solidFill>
                  <a:srgbClr val="35588B"/>
                </a:solidFill>
                <a:latin typeface="Helvetica" pitchFamily="2" charset="0"/>
              </a:rPr>
              <a:t> in </a:t>
            </a:r>
            <a:r>
              <a:rPr lang="de-DE" sz="600" dirty="0" err="1">
                <a:solidFill>
                  <a:srgbClr val="35588B"/>
                </a:solidFill>
                <a:latin typeface="Helvetica" pitchFamily="2" charset="0"/>
              </a:rPr>
              <a:t>people</a:t>
            </a:r>
            <a:r>
              <a:rPr lang="de-DE" sz="600" dirty="0">
                <a:solidFill>
                  <a:srgbClr val="35588B"/>
                </a:solidFill>
                <a:latin typeface="Helvetica" pitchFamily="2" charset="0"/>
              </a:rPr>
              <a:t> </a:t>
            </a:r>
            <a:r>
              <a:rPr lang="de-DE" sz="600" dirty="0" err="1">
                <a:solidFill>
                  <a:srgbClr val="35588B"/>
                </a:solidFill>
                <a:latin typeface="Helvetica" pitchFamily="2" charset="0"/>
              </a:rPr>
              <a:t>who</a:t>
            </a:r>
            <a:r>
              <a:rPr lang="de-DE" sz="600" dirty="0">
                <a:solidFill>
                  <a:srgbClr val="35588B"/>
                </a:solidFill>
                <a:latin typeface="Helvetica" pitchFamily="2" charset="0"/>
              </a:rPr>
              <a:t> </a:t>
            </a:r>
            <a:r>
              <a:rPr lang="de-DE" sz="600" dirty="0" err="1">
                <a:solidFill>
                  <a:srgbClr val="35588B"/>
                </a:solidFill>
                <a:latin typeface="Helvetica" pitchFamily="2" charset="0"/>
              </a:rPr>
              <a:t>don‘t</a:t>
            </a:r>
            <a:r>
              <a:rPr lang="de-DE" sz="600" dirty="0">
                <a:solidFill>
                  <a:srgbClr val="35588B"/>
                </a:solidFill>
                <a:latin typeface="Helvetica" pitchFamily="2" charset="0"/>
              </a:rPr>
              <a:t> </a:t>
            </a:r>
            <a:r>
              <a:rPr lang="de-DE" sz="600" dirty="0" err="1">
                <a:solidFill>
                  <a:srgbClr val="35588B"/>
                </a:solidFill>
                <a:latin typeface="Helvetica" pitchFamily="2" charset="0"/>
              </a:rPr>
              <a:t>think</a:t>
            </a:r>
            <a:r>
              <a:rPr lang="de-DE" sz="600" dirty="0">
                <a:solidFill>
                  <a:srgbClr val="35588B"/>
                </a:solidFill>
                <a:latin typeface="Helvetica" pitchFamily="2" charset="0"/>
              </a:rPr>
              <a:t> </a:t>
            </a:r>
            <a:r>
              <a:rPr lang="de-DE" sz="600" dirty="0" err="1">
                <a:solidFill>
                  <a:srgbClr val="35588B"/>
                </a:solidFill>
                <a:latin typeface="Helvetica" pitchFamily="2" charset="0"/>
              </a:rPr>
              <a:t>work</a:t>
            </a:r>
            <a:r>
              <a:rPr lang="de-DE" sz="600" dirty="0">
                <a:solidFill>
                  <a:srgbClr val="35588B"/>
                </a:solidFill>
                <a:latin typeface="Helvetica" pitchFamily="2" charset="0"/>
              </a:rPr>
              <a:t> </a:t>
            </a:r>
            <a:r>
              <a:rPr lang="de-DE" sz="600" dirty="0" err="1">
                <a:solidFill>
                  <a:srgbClr val="35588B"/>
                </a:solidFill>
                <a:latin typeface="Helvetica" pitchFamily="2" charset="0"/>
              </a:rPr>
              <a:t>is</a:t>
            </a:r>
            <a:r>
              <a:rPr lang="de-DE" sz="600" dirty="0">
                <a:solidFill>
                  <a:srgbClr val="35588B"/>
                </a:solidFill>
                <a:latin typeface="Helvetica" pitchFamily="2" charset="0"/>
              </a:rPr>
              <a:t> </a:t>
            </a:r>
            <a:r>
              <a:rPr lang="de-DE" sz="600" dirty="0" err="1">
                <a:solidFill>
                  <a:srgbClr val="35588B"/>
                </a:solidFill>
                <a:latin typeface="Helvetica" pitchFamily="2" charset="0"/>
              </a:rPr>
              <a:t>important</a:t>
            </a:r>
            <a:r>
              <a:rPr lang="de-DE" sz="600" dirty="0">
                <a:solidFill>
                  <a:srgbClr val="35588B"/>
                </a:solidFill>
                <a:latin typeface="Helvetica" pitchFamily="2" charset="0"/>
              </a:rPr>
              <a:t>.</a:t>
            </a:r>
          </a:p>
        </p:txBody>
      </p:sp>
      <p:sp>
        <p:nvSpPr>
          <p:cNvPr id="62" name="Textfeld 61">
            <a:extLst>
              <a:ext uri="{FF2B5EF4-FFF2-40B4-BE49-F238E27FC236}">
                <a16:creationId xmlns:a16="http://schemas.microsoft.com/office/drawing/2014/main" id="{50C9D41E-80F7-6014-8E00-6004DDADD915}"/>
              </a:ext>
            </a:extLst>
          </p:cNvPr>
          <p:cNvSpPr txBox="1"/>
          <p:nvPr/>
        </p:nvSpPr>
        <p:spPr>
          <a:xfrm>
            <a:off x="3142037" y="4918703"/>
            <a:ext cx="3491136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 dirty="0">
                <a:latin typeface="Helvetica" pitchFamily="2" charset="0"/>
              </a:rPr>
              <a:t>At </a:t>
            </a:r>
            <a:r>
              <a:rPr lang="de-DE" sz="900" dirty="0" err="1">
                <a:latin typeface="Helvetica" pitchFamily="2" charset="0"/>
              </a:rPr>
              <a:t>this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point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you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realize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that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you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may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be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missing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part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of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the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picture</a:t>
            </a:r>
            <a:r>
              <a:rPr lang="de-DE" sz="900" dirty="0">
                <a:latin typeface="Helvetica" pitchFamily="2" charset="0"/>
              </a:rPr>
              <a:t>. </a:t>
            </a:r>
            <a:r>
              <a:rPr lang="de-DE" sz="900" dirty="0" err="1">
                <a:latin typeface="Helvetica" pitchFamily="2" charset="0"/>
              </a:rPr>
              <a:t>Some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people</a:t>
            </a:r>
            <a:r>
              <a:rPr lang="de-DE" sz="900" dirty="0">
                <a:latin typeface="Helvetica" pitchFamily="2" charset="0"/>
              </a:rPr>
              <a:t> in </a:t>
            </a:r>
            <a:r>
              <a:rPr lang="de-DE" sz="900" dirty="0" err="1">
                <a:latin typeface="Helvetica" pitchFamily="2" charset="0"/>
              </a:rPr>
              <a:t>your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study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have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kids</a:t>
            </a:r>
            <a:r>
              <a:rPr lang="de-DE" sz="900" dirty="0">
                <a:latin typeface="Helvetica" pitchFamily="2" charset="0"/>
              </a:rPr>
              <a:t> at </a:t>
            </a:r>
            <a:r>
              <a:rPr lang="de-DE" sz="900" dirty="0" err="1">
                <a:latin typeface="Helvetica" pitchFamily="2" charset="0"/>
              </a:rPr>
              <a:t>home</a:t>
            </a:r>
            <a:r>
              <a:rPr lang="de-DE" sz="900" dirty="0">
                <a:latin typeface="Helvetica" pitchFamily="2" charset="0"/>
              </a:rPr>
              <a:t> – </a:t>
            </a:r>
            <a:r>
              <a:rPr lang="de-DE" sz="900" dirty="0" err="1">
                <a:latin typeface="Helvetica" pitchFamily="2" charset="0"/>
              </a:rPr>
              <a:t>which</a:t>
            </a:r>
            <a:r>
              <a:rPr lang="de-DE" sz="900" dirty="0">
                <a:latin typeface="Helvetica" pitchFamily="2" charset="0"/>
              </a:rPr>
              <a:t>, </a:t>
            </a:r>
            <a:r>
              <a:rPr lang="de-DE" sz="900" dirty="0" err="1">
                <a:latin typeface="Helvetica" pitchFamily="2" charset="0"/>
              </a:rPr>
              <a:t>of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course</a:t>
            </a:r>
            <a:r>
              <a:rPr lang="de-DE" sz="900" dirty="0">
                <a:latin typeface="Helvetica" pitchFamily="2" charset="0"/>
              </a:rPr>
              <a:t>, </a:t>
            </a:r>
            <a:r>
              <a:rPr lang="de-DE" sz="900" dirty="0" err="1">
                <a:latin typeface="Helvetica" pitchFamily="2" charset="0"/>
              </a:rPr>
              <a:t>they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have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to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take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with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them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as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they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go</a:t>
            </a:r>
            <a:r>
              <a:rPr lang="de-DE" sz="900" dirty="0">
                <a:latin typeface="Helvetica" pitchFamily="2" charset="0"/>
              </a:rPr>
              <a:t> on </a:t>
            </a:r>
            <a:r>
              <a:rPr lang="de-DE" sz="900" dirty="0" err="1">
                <a:latin typeface="Helvetica" pitchFamily="2" charset="0"/>
              </a:rPr>
              <a:t>vacation</a:t>
            </a:r>
            <a:r>
              <a:rPr lang="de-DE" sz="900" dirty="0">
                <a:latin typeface="Helvetica" pitchFamily="2" charset="0"/>
              </a:rPr>
              <a:t>! – and </a:t>
            </a:r>
            <a:r>
              <a:rPr lang="de-DE" sz="900" dirty="0" err="1">
                <a:latin typeface="Helvetica" pitchFamily="2" charset="0"/>
              </a:rPr>
              <a:t>others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have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no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kids</a:t>
            </a:r>
            <a:r>
              <a:rPr lang="de-DE" sz="900" dirty="0">
                <a:latin typeface="Helvetica" pitchFamily="2" charset="0"/>
              </a:rPr>
              <a:t> at </a:t>
            </a:r>
            <a:r>
              <a:rPr lang="de-DE" sz="900" dirty="0" err="1">
                <a:latin typeface="Helvetica" pitchFamily="2" charset="0"/>
              </a:rPr>
              <a:t>home</a:t>
            </a:r>
            <a:r>
              <a:rPr lang="de-DE" sz="900" dirty="0">
                <a:latin typeface="Helvetica" pitchFamily="2" charset="0"/>
              </a:rPr>
              <a:t>.</a:t>
            </a:r>
          </a:p>
          <a:p>
            <a:endParaRPr lang="de-DE" sz="900" dirty="0">
              <a:latin typeface="Helvetica" pitchFamily="2" charset="0"/>
            </a:endParaRPr>
          </a:p>
          <a:p>
            <a:r>
              <a:rPr lang="de-DE" sz="900" dirty="0">
                <a:latin typeface="Helvetica" pitchFamily="2" charset="0"/>
              </a:rPr>
              <a:t>And, </a:t>
            </a:r>
            <a:r>
              <a:rPr lang="de-DE" sz="900" dirty="0" err="1">
                <a:latin typeface="Helvetica" pitchFamily="2" charset="0"/>
              </a:rPr>
              <a:t>quite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reasonably</a:t>
            </a:r>
            <a:r>
              <a:rPr lang="de-DE" sz="900" dirty="0">
                <a:latin typeface="Helvetica" pitchFamily="2" charset="0"/>
              </a:rPr>
              <a:t>, </a:t>
            </a:r>
            <a:r>
              <a:rPr lang="de-DE" sz="900" dirty="0" err="1">
                <a:latin typeface="Helvetica" pitchFamily="2" charset="0"/>
              </a:rPr>
              <a:t>the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experience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of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going</a:t>
            </a:r>
            <a:r>
              <a:rPr lang="de-DE" sz="900" dirty="0">
                <a:latin typeface="Helvetica" pitchFamily="2" charset="0"/>
              </a:rPr>
              <a:t> on </a:t>
            </a:r>
            <a:r>
              <a:rPr lang="de-DE" sz="900" dirty="0" err="1">
                <a:latin typeface="Helvetica" pitchFamily="2" charset="0"/>
              </a:rPr>
              <a:t>vacation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may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vary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depending</a:t>
            </a:r>
            <a:r>
              <a:rPr lang="de-DE" sz="900" dirty="0">
                <a:latin typeface="Helvetica" pitchFamily="2" charset="0"/>
              </a:rPr>
              <a:t> on </a:t>
            </a:r>
            <a:r>
              <a:rPr lang="de-DE" sz="900" dirty="0" err="1">
                <a:latin typeface="Helvetica" pitchFamily="2" charset="0"/>
              </a:rPr>
              <a:t>whether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kids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are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involved</a:t>
            </a:r>
            <a:r>
              <a:rPr lang="de-DE" sz="900" dirty="0">
                <a:latin typeface="Helvetica" pitchFamily="2" charset="0"/>
              </a:rPr>
              <a:t>. </a:t>
            </a:r>
          </a:p>
          <a:p>
            <a:endParaRPr lang="de-DE" sz="900" dirty="0">
              <a:latin typeface="Helvetica" pitchFamily="2" charset="0"/>
            </a:endParaRPr>
          </a:p>
          <a:p>
            <a:r>
              <a:rPr lang="de-DE" sz="900" dirty="0" err="1">
                <a:latin typeface="Helvetica" pitchFamily="2" charset="0"/>
              </a:rPr>
              <a:t>You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assume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that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kids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are</a:t>
            </a:r>
            <a:r>
              <a:rPr lang="de-DE" sz="900" dirty="0">
                <a:latin typeface="Helvetica" pitchFamily="2" charset="0"/>
              </a:rPr>
              <a:t> a </a:t>
            </a:r>
            <a:r>
              <a:rPr lang="de-DE" sz="900" dirty="0" err="1">
                <a:latin typeface="Helvetica" pitchFamily="2" charset="0"/>
              </a:rPr>
              <a:t>confounder</a:t>
            </a:r>
            <a:r>
              <a:rPr lang="de-DE" sz="900" dirty="0">
                <a:latin typeface="Helvetica" pitchFamily="2" charset="0"/>
              </a:rPr>
              <a:t> – </a:t>
            </a:r>
            <a:r>
              <a:rPr lang="de-DE" sz="900" dirty="0" err="1">
                <a:latin typeface="Helvetica" pitchFamily="2" charset="0"/>
              </a:rPr>
              <a:t>that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is</a:t>
            </a:r>
            <a:r>
              <a:rPr lang="de-DE" sz="900" dirty="0">
                <a:latin typeface="Helvetica" pitchFamily="2" charset="0"/>
              </a:rPr>
              <a:t>, </a:t>
            </a:r>
            <a:r>
              <a:rPr lang="de-DE" sz="900" dirty="0" err="1">
                <a:latin typeface="Helvetica" pitchFamily="2" charset="0"/>
              </a:rPr>
              <a:t>they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may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affect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both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whether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people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say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that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work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is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important</a:t>
            </a:r>
            <a:r>
              <a:rPr lang="de-DE" sz="900" dirty="0">
                <a:latin typeface="Helvetica" pitchFamily="2" charset="0"/>
              </a:rPr>
              <a:t> and </a:t>
            </a:r>
            <a:r>
              <a:rPr lang="de-DE" sz="900" dirty="0" err="1">
                <a:latin typeface="Helvetica" pitchFamily="2" charset="0"/>
              </a:rPr>
              <a:t>the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effects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of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vacation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duration</a:t>
            </a:r>
            <a:r>
              <a:rPr lang="de-DE" sz="900" dirty="0">
                <a:latin typeface="Helvetica" pitchFamily="2" charset="0"/>
              </a:rPr>
              <a:t>.</a:t>
            </a: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4C848FAB-9A92-5BA1-DAA4-9FEE67084B0F}"/>
              </a:ext>
            </a:extLst>
          </p:cNvPr>
          <p:cNvSpPr/>
          <p:nvPr/>
        </p:nvSpPr>
        <p:spPr>
          <a:xfrm rot="20022996">
            <a:off x="102241" y="5300449"/>
            <a:ext cx="3023416" cy="1107892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3ED59E97-D086-E4CE-44AD-37AC34887B18}"/>
              </a:ext>
            </a:extLst>
          </p:cNvPr>
          <p:cNvSpPr/>
          <p:nvPr/>
        </p:nvSpPr>
        <p:spPr>
          <a:xfrm>
            <a:off x="224827" y="5861978"/>
            <a:ext cx="2817992" cy="1067569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5" name="Textfeld 64">
            <a:extLst>
              <a:ext uri="{FF2B5EF4-FFF2-40B4-BE49-F238E27FC236}">
                <a16:creationId xmlns:a16="http://schemas.microsoft.com/office/drawing/2014/main" id="{C35206D6-A117-83B3-AF8D-DC3777DB7799}"/>
              </a:ext>
            </a:extLst>
          </p:cNvPr>
          <p:cNvSpPr txBox="1"/>
          <p:nvPr/>
        </p:nvSpPr>
        <p:spPr>
          <a:xfrm>
            <a:off x="1774353" y="5244930"/>
            <a:ext cx="1150473" cy="276999"/>
          </a:xfrm>
          <a:prstGeom prst="rect">
            <a:avLst/>
          </a:prstGeom>
          <a:solidFill>
            <a:schemeClr val="bg1">
              <a:alpha val="86528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600" dirty="0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People </a:t>
            </a:r>
            <a:r>
              <a:rPr lang="de-DE" sz="600" dirty="0" err="1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without</a:t>
            </a:r>
            <a:r>
              <a:rPr lang="de-DE" sz="600" dirty="0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 </a:t>
            </a:r>
            <a:r>
              <a:rPr lang="de-DE" sz="600" dirty="0" err="1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kids</a:t>
            </a:r>
            <a:r>
              <a:rPr lang="de-DE" sz="600" dirty="0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 at </a:t>
            </a:r>
            <a:r>
              <a:rPr lang="de-DE" sz="600" dirty="0" err="1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home</a:t>
            </a:r>
            <a:r>
              <a:rPr lang="de-DE" sz="600" dirty="0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 </a:t>
            </a:r>
            <a:r>
              <a:rPr lang="de-DE" sz="600" dirty="0" err="1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are</a:t>
            </a:r>
            <a:r>
              <a:rPr lang="de-DE" sz="600" dirty="0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 </a:t>
            </a:r>
            <a:r>
              <a:rPr lang="de-DE" sz="600" dirty="0" err="1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little</a:t>
            </a:r>
            <a:r>
              <a:rPr lang="de-DE" sz="600" dirty="0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 plus </a:t>
            </a:r>
            <a:r>
              <a:rPr lang="de-DE" sz="600" dirty="0" err="1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signs</a:t>
            </a:r>
            <a:endParaRPr lang="de-DE" sz="600" dirty="0">
              <a:solidFill>
                <a:schemeClr val="bg1">
                  <a:lumMod val="50000"/>
                </a:schemeClr>
              </a:solidFill>
              <a:latin typeface="Helvetica" pitchFamily="2" charset="0"/>
            </a:endParaRPr>
          </a:p>
        </p:txBody>
      </p:sp>
      <p:sp>
        <p:nvSpPr>
          <p:cNvPr id="66" name="Textfeld 65">
            <a:extLst>
              <a:ext uri="{FF2B5EF4-FFF2-40B4-BE49-F238E27FC236}">
                <a16:creationId xmlns:a16="http://schemas.microsoft.com/office/drawing/2014/main" id="{BF526733-0954-280D-E93F-53053940B5AD}"/>
              </a:ext>
            </a:extLst>
          </p:cNvPr>
          <p:cNvSpPr txBox="1"/>
          <p:nvPr/>
        </p:nvSpPr>
        <p:spPr>
          <a:xfrm>
            <a:off x="1781187" y="6257262"/>
            <a:ext cx="1076796" cy="276999"/>
          </a:xfrm>
          <a:prstGeom prst="rect">
            <a:avLst/>
          </a:prstGeom>
          <a:solidFill>
            <a:schemeClr val="bg1">
              <a:alpha val="86528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600" dirty="0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People </a:t>
            </a:r>
            <a:r>
              <a:rPr lang="de-DE" sz="600" dirty="0" err="1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with</a:t>
            </a:r>
            <a:r>
              <a:rPr lang="de-DE" sz="600" dirty="0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 </a:t>
            </a:r>
            <a:r>
              <a:rPr lang="de-DE" sz="600" dirty="0" err="1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kids</a:t>
            </a:r>
            <a:r>
              <a:rPr lang="de-DE" sz="600" dirty="0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 at </a:t>
            </a:r>
            <a:r>
              <a:rPr lang="de-DE" sz="600" dirty="0" err="1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home</a:t>
            </a:r>
            <a:r>
              <a:rPr lang="de-DE" sz="600" dirty="0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 </a:t>
            </a:r>
            <a:r>
              <a:rPr lang="de-DE" sz="600" dirty="0" err="1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are</a:t>
            </a:r>
            <a:r>
              <a:rPr lang="de-DE" sz="600" dirty="0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 </a:t>
            </a:r>
            <a:r>
              <a:rPr lang="de-DE" sz="600" dirty="0" err="1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little</a:t>
            </a:r>
            <a:r>
              <a:rPr lang="de-DE" sz="600" dirty="0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 </a:t>
            </a:r>
            <a:r>
              <a:rPr lang="de-DE" sz="600" dirty="0" err="1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dots</a:t>
            </a:r>
            <a:endParaRPr lang="de-DE" sz="600" dirty="0">
              <a:solidFill>
                <a:schemeClr val="bg1">
                  <a:lumMod val="50000"/>
                </a:schemeClr>
              </a:solidFill>
              <a:latin typeface="Helvetica" pitchFamily="2" charset="0"/>
            </a:endParaRPr>
          </a:p>
        </p:txBody>
      </p:sp>
      <p:sp>
        <p:nvSpPr>
          <p:cNvPr id="68" name="Textfeld 67">
            <a:extLst>
              <a:ext uri="{FF2B5EF4-FFF2-40B4-BE49-F238E27FC236}">
                <a16:creationId xmlns:a16="http://schemas.microsoft.com/office/drawing/2014/main" id="{A49B7FF1-3234-8AAE-FB1A-E4744DE3EAE5}"/>
              </a:ext>
            </a:extLst>
          </p:cNvPr>
          <p:cNvSpPr txBox="1"/>
          <p:nvPr/>
        </p:nvSpPr>
        <p:spPr>
          <a:xfrm>
            <a:off x="3152338" y="6655142"/>
            <a:ext cx="3491136" cy="1985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 dirty="0">
                <a:latin typeface="Helvetica" pitchFamily="2" charset="0"/>
              </a:rPr>
              <a:t>So, </a:t>
            </a:r>
            <a:r>
              <a:rPr lang="de-DE" sz="900" dirty="0" err="1">
                <a:latin typeface="Helvetica" pitchFamily="2" charset="0"/>
              </a:rPr>
              <a:t>you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additionally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adjust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for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whether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or</a:t>
            </a:r>
            <a:r>
              <a:rPr lang="de-DE" sz="900" dirty="0">
                <a:latin typeface="Helvetica" pitchFamily="2" charset="0"/>
              </a:rPr>
              <a:t> not </a:t>
            </a:r>
            <a:r>
              <a:rPr lang="de-DE" sz="900" dirty="0" err="1">
                <a:latin typeface="Helvetica" pitchFamily="2" charset="0"/>
              </a:rPr>
              <a:t>people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have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kids</a:t>
            </a:r>
            <a:r>
              <a:rPr lang="de-DE" sz="900" dirty="0">
                <a:latin typeface="Helvetica" pitchFamily="2" charset="0"/>
              </a:rPr>
              <a:t> at </a:t>
            </a:r>
            <a:r>
              <a:rPr lang="de-DE" sz="900" dirty="0" err="1">
                <a:latin typeface="Helvetica" pitchFamily="2" charset="0"/>
              </a:rPr>
              <a:t>home</a:t>
            </a:r>
            <a:r>
              <a:rPr lang="de-DE" sz="900" dirty="0">
                <a:latin typeface="Helvetica" pitchFamily="2" charset="0"/>
              </a:rPr>
              <a:t>:</a:t>
            </a:r>
          </a:p>
          <a:p>
            <a:endParaRPr lang="de-DE" sz="900" dirty="0">
              <a:latin typeface="Helvetica" pitchFamily="2" charset="0"/>
              <a:cs typeface="Consolas" panose="020B0609020204030204" pitchFamily="49" charset="0"/>
            </a:endParaRPr>
          </a:p>
          <a:p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lm(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relaxation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~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vacation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duration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+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importance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of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work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		+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vacation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duration:importance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of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work</a:t>
            </a:r>
            <a:endParaRPr lang="de-DE" sz="8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		+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kids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</a:p>
          <a:p>
            <a:endParaRPr lang="de-DE" sz="900" dirty="0">
              <a:latin typeface="Helvetica" pitchFamily="2" charset="0"/>
            </a:endParaRPr>
          </a:p>
          <a:p>
            <a:r>
              <a:rPr lang="de-DE" sz="900" dirty="0">
                <a:latin typeface="Helvetica" pitchFamily="2" charset="0"/>
              </a:rPr>
              <a:t>Indeed, </a:t>
            </a:r>
            <a:r>
              <a:rPr lang="de-DE" sz="900" dirty="0" err="1">
                <a:latin typeface="Helvetica" pitchFamily="2" charset="0"/>
              </a:rPr>
              <a:t>kids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make</a:t>
            </a:r>
            <a:r>
              <a:rPr lang="de-DE" sz="900" dirty="0">
                <a:latin typeface="Helvetica" pitchFamily="2" charset="0"/>
              </a:rPr>
              <a:t> a </a:t>
            </a:r>
            <a:r>
              <a:rPr lang="de-DE" sz="900" dirty="0" err="1">
                <a:latin typeface="Helvetica" pitchFamily="2" charset="0"/>
              </a:rPr>
              <a:t>difference</a:t>
            </a:r>
            <a:r>
              <a:rPr lang="de-DE" sz="900" dirty="0">
                <a:latin typeface="Helvetica" pitchFamily="2" charset="0"/>
              </a:rPr>
              <a:t>: People </a:t>
            </a:r>
            <a:r>
              <a:rPr lang="de-DE" sz="900" dirty="0" err="1">
                <a:latin typeface="Helvetica" pitchFamily="2" charset="0"/>
              </a:rPr>
              <a:t>without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kids</a:t>
            </a:r>
            <a:r>
              <a:rPr lang="de-DE" sz="900" dirty="0">
                <a:latin typeface="Helvetica" pitchFamily="2" charset="0"/>
              </a:rPr>
              <a:t> at </a:t>
            </a:r>
            <a:r>
              <a:rPr lang="de-DE" sz="900" dirty="0" err="1">
                <a:latin typeface="Helvetica" pitchFamily="2" charset="0"/>
              </a:rPr>
              <a:t>home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report</a:t>
            </a:r>
            <a:r>
              <a:rPr lang="de-DE" sz="900" dirty="0">
                <a:latin typeface="Helvetica" pitchFamily="2" charset="0"/>
              </a:rPr>
              <a:t> a </a:t>
            </a:r>
            <a:r>
              <a:rPr lang="de-DE" sz="900" dirty="0" err="1">
                <a:latin typeface="Helvetica" pitchFamily="2" charset="0"/>
              </a:rPr>
              <a:t>lot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more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relaxation</a:t>
            </a:r>
            <a:r>
              <a:rPr lang="de-DE" sz="900" dirty="0">
                <a:latin typeface="Helvetica" pitchFamily="2" charset="0"/>
              </a:rPr>
              <a:t>. </a:t>
            </a:r>
          </a:p>
          <a:p>
            <a:endParaRPr lang="de-DE" sz="900" dirty="0">
              <a:latin typeface="Helvetica" pitchFamily="2" charset="0"/>
            </a:endParaRPr>
          </a:p>
          <a:p>
            <a:r>
              <a:rPr lang="de-DE" sz="900" dirty="0">
                <a:latin typeface="Helvetica" pitchFamily="2" charset="0"/>
              </a:rPr>
              <a:t>But </a:t>
            </a:r>
            <a:r>
              <a:rPr lang="de-DE" sz="900" dirty="0" err="1">
                <a:latin typeface="Helvetica" pitchFamily="2" charset="0"/>
              </a:rPr>
              <a:t>you</a:t>
            </a:r>
            <a:r>
              <a:rPr lang="de-DE" sz="900" dirty="0">
                <a:latin typeface="Helvetica" pitchFamily="2" charset="0"/>
              </a:rPr>
              <a:t> still find a </a:t>
            </a:r>
            <a:r>
              <a:rPr lang="de-DE" sz="900" dirty="0" err="1">
                <a:latin typeface="Helvetica" pitchFamily="2" charset="0"/>
              </a:rPr>
              <a:t>significant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interaction</a:t>
            </a:r>
            <a:r>
              <a:rPr lang="de-DE" sz="900" dirty="0">
                <a:latin typeface="Helvetica" pitchFamily="2" charset="0"/>
              </a:rPr>
              <a:t> in </a:t>
            </a:r>
            <a:r>
              <a:rPr lang="de-DE" sz="900" dirty="0" err="1">
                <a:latin typeface="Helvetica" pitchFamily="2" charset="0"/>
              </a:rPr>
              <a:t>which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solidFill>
                  <a:srgbClr val="28AE81"/>
                </a:solidFill>
                <a:latin typeface="Helvetica" pitchFamily="2" charset="0"/>
              </a:rPr>
              <a:t>people</a:t>
            </a:r>
            <a:r>
              <a:rPr lang="de-DE" sz="900" dirty="0">
                <a:solidFill>
                  <a:srgbClr val="28AE81"/>
                </a:solidFill>
                <a:latin typeface="Helvetica" pitchFamily="2" charset="0"/>
              </a:rPr>
              <a:t> </a:t>
            </a:r>
            <a:r>
              <a:rPr lang="de-DE" sz="900" dirty="0" err="1">
                <a:solidFill>
                  <a:srgbClr val="28AE81"/>
                </a:solidFill>
                <a:latin typeface="Helvetica" pitchFamily="2" charset="0"/>
              </a:rPr>
              <a:t>who</a:t>
            </a:r>
            <a:r>
              <a:rPr lang="de-DE" sz="900" dirty="0">
                <a:solidFill>
                  <a:srgbClr val="28AE81"/>
                </a:solidFill>
                <a:latin typeface="Helvetica" pitchFamily="2" charset="0"/>
              </a:rPr>
              <a:t> </a:t>
            </a:r>
            <a:r>
              <a:rPr lang="de-DE" sz="900" dirty="0" err="1">
                <a:solidFill>
                  <a:srgbClr val="28AE81"/>
                </a:solidFill>
                <a:latin typeface="Helvetica" pitchFamily="2" charset="0"/>
              </a:rPr>
              <a:t>assign</a:t>
            </a:r>
            <a:r>
              <a:rPr lang="de-DE" sz="900" dirty="0">
                <a:solidFill>
                  <a:srgbClr val="28AE81"/>
                </a:solidFill>
                <a:latin typeface="Helvetica" pitchFamily="2" charset="0"/>
              </a:rPr>
              <a:t> a </a:t>
            </a:r>
            <a:r>
              <a:rPr lang="de-DE" sz="900" dirty="0" err="1">
                <a:solidFill>
                  <a:srgbClr val="28AE81"/>
                </a:solidFill>
                <a:latin typeface="Helvetica" pitchFamily="2" charset="0"/>
              </a:rPr>
              <a:t>very</a:t>
            </a:r>
            <a:r>
              <a:rPr lang="de-DE" sz="900" dirty="0">
                <a:solidFill>
                  <a:srgbClr val="28AE81"/>
                </a:solidFill>
                <a:latin typeface="Helvetica" pitchFamily="2" charset="0"/>
              </a:rPr>
              <a:t> high </a:t>
            </a:r>
            <a:r>
              <a:rPr lang="de-DE" sz="900" dirty="0" err="1">
                <a:solidFill>
                  <a:srgbClr val="28AE81"/>
                </a:solidFill>
                <a:latin typeface="Helvetica" pitchFamily="2" charset="0"/>
              </a:rPr>
              <a:t>importance</a:t>
            </a:r>
            <a:r>
              <a:rPr lang="de-DE" sz="900" dirty="0">
                <a:solidFill>
                  <a:srgbClr val="28AE81"/>
                </a:solidFill>
                <a:latin typeface="Helvetica" pitchFamily="2" charset="0"/>
              </a:rPr>
              <a:t> </a:t>
            </a:r>
            <a:r>
              <a:rPr lang="de-DE" sz="900" dirty="0" err="1">
                <a:solidFill>
                  <a:srgbClr val="28AE81"/>
                </a:solidFill>
                <a:latin typeface="Helvetica" pitchFamily="2" charset="0"/>
              </a:rPr>
              <a:t>to</a:t>
            </a:r>
            <a:r>
              <a:rPr lang="de-DE" sz="900" dirty="0">
                <a:solidFill>
                  <a:srgbClr val="28AE81"/>
                </a:solidFill>
                <a:latin typeface="Helvetica" pitchFamily="2" charset="0"/>
              </a:rPr>
              <a:t> </a:t>
            </a:r>
            <a:r>
              <a:rPr lang="de-DE" sz="900" dirty="0" err="1">
                <a:solidFill>
                  <a:srgbClr val="28AE81"/>
                </a:solidFill>
                <a:latin typeface="Helvetica" pitchFamily="2" charset="0"/>
              </a:rPr>
              <a:t>work</a:t>
            </a:r>
            <a:r>
              <a:rPr lang="de-DE" sz="900" dirty="0">
                <a:solidFill>
                  <a:srgbClr val="28AE81"/>
                </a:solidFill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profit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more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from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vacation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duration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than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solidFill>
                  <a:srgbClr val="35588B"/>
                </a:solidFill>
                <a:latin typeface="Helvetica" pitchFamily="2" charset="0"/>
              </a:rPr>
              <a:t>people</a:t>
            </a:r>
            <a:r>
              <a:rPr lang="de-DE" sz="900" dirty="0">
                <a:solidFill>
                  <a:srgbClr val="35588B"/>
                </a:solidFill>
                <a:latin typeface="Helvetica" pitchFamily="2" charset="0"/>
              </a:rPr>
              <a:t> </a:t>
            </a:r>
            <a:r>
              <a:rPr lang="de-DE" sz="900" dirty="0" err="1">
                <a:solidFill>
                  <a:srgbClr val="35588B"/>
                </a:solidFill>
                <a:latin typeface="Helvetica" pitchFamily="2" charset="0"/>
              </a:rPr>
              <a:t>who</a:t>
            </a:r>
            <a:r>
              <a:rPr lang="de-DE" sz="900" dirty="0">
                <a:solidFill>
                  <a:srgbClr val="35588B"/>
                </a:solidFill>
                <a:latin typeface="Helvetica" pitchFamily="2" charset="0"/>
              </a:rPr>
              <a:t> </a:t>
            </a:r>
            <a:r>
              <a:rPr lang="de-DE" sz="900" dirty="0" err="1">
                <a:solidFill>
                  <a:srgbClr val="35588B"/>
                </a:solidFill>
                <a:latin typeface="Helvetica" pitchFamily="2" charset="0"/>
              </a:rPr>
              <a:t>assign</a:t>
            </a:r>
            <a:r>
              <a:rPr lang="de-DE" sz="900" dirty="0">
                <a:solidFill>
                  <a:srgbClr val="35588B"/>
                </a:solidFill>
                <a:latin typeface="Helvetica" pitchFamily="2" charset="0"/>
              </a:rPr>
              <a:t> </a:t>
            </a:r>
            <a:r>
              <a:rPr lang="de-DE" sz="900" dirty="0" err="1">
                <a:solidFill>
                  <a:srgbClr val="35588B"/>
                </a:solidFill>
                <a:latin typeface="Helvetica" pitchFamily="2" charset="0"/>
              </a:rPr>
              <a:t>low</a:t>
            </a:r>
            <a:r>
              <a:rPr lang="de-DE" sz="900" dirty="0">
                <a:solidFill>
                  <a:srgbClr val="35588B"/>
                </a:solidFill>
                <a:latin typeface="Helvetica" pitchFamily="2" charset="0"/>
              </a:rPr>
              <a:t> </a:t>
            </a:r>
            <a:r>
              <a:rPr lang="de-DE" sz="900" dirty="0" err="1">
                <a:solidFill>
                  <a:srgbClr val="35588B"/>
                </a:solidFill>
                <a:latin typeface="Helvetica" pitchFamily="2" charset="0"/>
              </a:rPr>
              <a:t>importance</a:t>
            </a:r>
            <a:r>
              <a:rPr lang="de-DE" sz="900" dirty="0">
                <a:solidFill>
                  <a:srgbClr val="35588B"/>
                </a:solidFill>
                <a:latin typeface="Helvetica" pitchFamily="2" charset="0"/>
              </a:rPr>
              <a:t> </a:t>
            </a:r>
            <a:r>
              <a:rPr lang="de-DE" sz="900" dirty="0" err="1">
                <a:solidFill>
                  <a:srgbClr val="35588B"/>
                </a:solidFill>
                <a:latin typeface="Helvetica" pitchFamily="2" charset="0"/>
              </a:rPr>
              <a:t>to</a:t>
            </a:r>
            <a:r>
              <a:rPr lang="de-DE" sz="900" dirty="0">
                <a:solidFill>
                  <a:srgbClr val="35588B"/>
                </a:solidFill>
                <a:latin typeface="Helvetica" pitchFamily="2" charset="0"/>
              </a:rPr>
              <a:t> </a:t>
            </a:r>
            <a:r>
              <a:rPr lang="de-DE" sz="900" dirty="0" err="1">
                <a:solidFill>
                  <a:srgbClr val="35588B"/>
                </a:solidFill>
                <a:latin typeface="Helvetica" pitchFamily="2" charset="0"/>
              </a:rPr>
              <a:t>work</a:t>
            </a:r>
            <a:r>
              <a:rPr lang="de-DE" sz="900" dirty="0">
                <a:solidFill>
                  <a:srgbClr val="35588B"/>
                </a:solidFill>
                <a:latin typeface="Helvetica" pitchFamily="2" charset="0"/>
              </a:rPr>
              <a:t>. </a:t>
            </a:r>
            <a:r>
              <a:rPr lang="de-DE" sz="900" dirty="0">
                <a:latin typeface="Helvetica" pitchFamily="2" charset="0"/>
              </a:rPr>
              <a:t>So </a:t>
            </a:r>
            <a:r>
              <a:rPr lang="de-DE" sz="900" dirty="0" err="1">
                <a:latin typeface="Helvetica" pitchFamily="2" charset="0"/>
              </a:rPr>
              <a:t>this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seems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to</a:t>
            </a:r>
            <a:r>
              <a:rPr lang="de-DE" sz="900" dirty="0">
                <a:latin typeface="Helvetica" pitchFamily="2" charset="0"/>
              </a:rPr>
              <a:t> hold </a:t>
            </a:r>
            <a:r>
              <a:rPr lang="de-DE" sz="900" dirty="0" err="1">
                <a:latin typeface="Helvetica" pitchFamily="2" charset="0"/>
              </a:rPr>
              <a:t>regardless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of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kids</a:t>
            </a:r>
            <a:r>
              <a:rPr lang="de-DE" sz="900" dirty="0">
                <a:latin typeface="Helvetica" pitchFamily="2" charset="0"/>
              </a:rPr>
              <a:t>.</a:t>
            </a:r>
          </a:p>
        </p:txBody>
      </p:sp>
      <p:sp>
        <p:nvSpPr>
          <p:cNvPr id="69" name="Textfeld 68">
            <a:extLst>
              <a:ext uri="{FF2B5EF4-FFF2-40B4-BE49-F238E27FC236}">
                <a16:creationId xmlns:a16="http://schemas.microsoft.com/office/drawing/2014/main" id="{1D33E6BE-4184-FF84-7F2D-04A5089C4F14}"/>
              </a:ext>
            </a:extLst>
          </p:cNvPr>
          <p:cNvSpPr txBox="1"/>
          <p:nvPr/>
        </p:nvSpPr>
        <p:spPr>
          <a:xfrm>
            <a:off x="1633823" y="7320036"/>
            <a:ext cx="1508214" cy="461665"/>
          </a:xfrm>
          <a:prstGeom prst="rect">
            <a:avLst/>
          </a:prstGeom>
          <a:solidFill>
            <a:schemeClr val="bg1">
              <a:alpha val="86528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600" dirty="0" err="1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Among</a:t>
            </a:r>
            <a:r>
              <a:rPr lang="de-DE" sz="600" dirty="0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 </a:t>
            </a:r>
            <a:r>
              <a:rPr lang="de-DE" sz="600" dirty="0" err="1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people</a:t>
            </a:r>
            <a:r>
              <a:rPr lang="de-DE" sz="600" dirty="0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 </a:t>
            </a:r>
            <a:r>
              <a:rPr lang="de-DE" sz="600" dirty="0" err="1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without</a:t>
            </a:r>
            <a:r>
              <a:rPr lang="de-DE" sz="600" dirty="0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 </a:t>
            </a:r>
            <a:r>
              <a:rPr lang="de-DE" sz="600" dirty="0" err="1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kids</a:t>
            </a:r>
            <a:r>
              <a:rPr lang="de-DE" sz="600" dirty="0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, </a:t>
            </a:r>
            <a:r>
              <a:rPr lang="de-DE" sz="600" dirty="0" err="1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the</a:t>
            </a:r>
            <a:r>
              <a:rPr lang="de-DE" sz="600" dirty="0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 </a:t>
            </a:r>
            <a:r>
              <a:rPr lang="de-DE" sz="600" dirty="0" err="1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effects</a:t>
            </a:r>
            <a:r>
              <a:rPr lang="de-DE" sz="600" dirty="0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 </a:t>
            </a:r>
            <a:r>
              <a:rPr lang="de-DE" sz="600" dirty="0" err="1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seem</a:t>
            </a:r>
            <a:r>
              <a:rPr lang="de-DE" sz="600" dirty="0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 larger </a:t>
            </a:r>
            <a:r>
              <a:rPr lang="de-DE" sz="600" dirty="0" err="1">
                <a:solidFill>
                  <a:srgbClr val="28AE81"/>
                </a:solidFill>
                <a:latin typeface="Helvetica" pitchFamily="2" charset="0"/>
              </a:rPr>
              <a:t>for</a:t>
            </a:r>
            <a:r>
              <a:rPr lang="de-DE" sz="600" dirty="0">
                <a:solidFill>
                  <a:srgbClr val="28AE81"/>
                </a:solidFill>
                <a:latin typeface="Helvetica" pitchFamily="2" charset="0"/>
              </a:rPr>
              <a:t> </a:t>
            </a:r>
            <a:r>
              <a:rPr lang="de-DE" sz="600" dirty="0" err="1">
                <a:solidFill>
                  <a:srgbClr val="28AE81"/>
                </a:solidFill>
                <a:latin typeface="Helvetica" pitchFamily="2" charset="0"/>
              </a:rPr>
              <a:t>those</a:t>
            </a:r>
            <a:r>
              <a:rPr lang="de-DE" sz="600" dirty="0">
                <a:solidFill>
                  <a:srgbClr val="28AE81"/>
                </a:solidFill>
                <a:latin typeface="Helvetica" pitchFamily="2" charset="0"/>
              </a:rPr>
              <a:t> </a:t>
            </a:r>
            <a:r>
              <a:rPr lang="de-DE" sz="600" dirty="0" err="1">
                <a:solidFill>
                  <a:srgbClr val="28AE81"/>
                </a:solidFill>
                <a:latin typeface="Helvetica" pitchFamily="2" charset="0"/>
              </a:rPr>
              <a:t>who</a:t>
            </a:r>
            <a:r>
              <a:rPr lang="de-DE" sz="600" dirty="0">
                <a:solidFill>
                  <a:srgbClr val="28AE81"/>
                </a:solidFill>
                <a:latin typeface="Helvetica" pitchFamily="2" charset="0"/>
              </a:rPr>
              <a:t> </a:t>
            </a:r>
            <a:r>
              <a:rPr lang="de-DE" sz="600" dirty="0" err="1">
                <a:solidFill>
                  <a:srgbClr val="28AE81"/>
                </a:solidFill>
                <a:latin typeface="Helvetica" pitchFamily="2" charset="0"/>
              </a:rPr>
              <a:t>think</a:t>
            </a:r>
            <a:r>
              <a:rPr lang="de-DE" sz="600" dirty="0">
                <a:solidFill>
                  <a:srgbClr val="28AE81"/>
                </a:solidFill>
                <a:latin typeface="Helvetica" pitchFamily="2" charset="0"/>
              </a:rPr>
              <a:t> </a:t>
            </a:r>
            <a:r>
              <a:rPr lang="de-DE" sz="600" dirty="0" err="1">
                <a:solidFill>
                  <a:srgbClr val="28AE81"/>
                </a:solidFill>
                <a:latin typeface="Helvetica" pitchFamily="2" charset="0"/>
              </a:rPr>
              <a:t>work</a:t>
            </a:r>
            <a:r>
              <a:rPr lang="de-DE" sz="600" dirty="0">
                <a:solidFill>
                  <a:srgbClr val="28AE81"/>
                </a:solidFill>
                <a:latin typeface="Helvetica" pitchFamily="2" charset="0"/>
              </a:rPr>
              <a:t> </a:t>
            </a:r>
            <a:r>
              <a:rPr lang="de-DE" sz="600" dirty="0" err="1">
                <a:solidFill>
                  <a:srgbClr val="28AE81"/>
                </a:solidFill>
                <a:latin typeface="Helvetica" pitchFamily="2" charset="0"/>
              </a:rPr>
              <a:t>is</a:t>
            </a:r>
            <a:r>
              <a:rPr lang="de-DE" sz="600" dirty="0">
                <a:solidFill>
                  <a:srgbClr val="28AE81"/>
                </a:solidFill>
                <a:latin typeface="Helvetica" pitchFamily="2" charset="0"/>
              </a:rPr>
              <a:t> </a:t>
            </a:r>
            <a:r>
              <a:rPr lang="de-DE" sz="600" dirty="0" err="1">
                <a:solidFill>
                  <a:srgbClr val="28AE81"/>
                </a:solidFill>
                <a:latin typeface="Helvetica" pitchFamily="2" charset="0"/>
              </a:rPr>
              <a:t>important</a:t>
            </a:r>
            <a:r>
              <a:rPr lang="de-DE" sz="600" dirty="0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 </a:t>
            </a:r>
            <a:r>
              <a:rPr lang="de-DE" sz="600" dirty="0" err="1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compared</a:t>
            </a:r>
            <a:r>
              <a:rPr lang="de-DE" sz="600" dirty="0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 </a:t>
            </a:r>
            <a:r>
              <a:rPr lang="de-DE" sz="600" dirty="0" err="1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to</a:t>
            </a:r>
            <a:r>
              <a:rPr lang="de-DE" sz="600" dirty="0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 </a:t>
            </a:r>
            <a:r>
              <a:rPr lang="de-DE" sz="600" dirty="0" err="1">
                <a:solidFill>
                  <a:srgbClr val="35588B"/>
                </a:solidFill>
                <a:latin typeface="Helvetica" pitchFamily="2" charset="0"/>
              </a:rPr>
              <a:t>those</a:t>
            </a:r>
            <a:r>
              <a:rPr lang="de-DE" sz="600" dirty="0">
                <a:solidFill>
                  <a:srgbClr val="35588B"/>
                </a:solidFill>
                <a:latin typeface="Helvetica" pitchFamily="2" charset="0"/>
              </a:rPr>
              <a:t> </a:t>
            </a:r>
            <a:r>
              <a:rPr lang="de-DE" sz="600" dirty="0" err="1">
                <a:solidFill>
                  <a:srgbClr val="35588B"/>
                </a:solidFill>
                <a:latin typeface="Helvetica" pitchFamily="2" charset="0"/>
              </a:rPr>
              <a:t>who</a:t>
            </a:r>
            <a:r>
              <a:rPr lang="de-DE" sz="600" dirty="0">
                <a:solidFill>
                  <a:srgbClr val="35588B"/>
                </a:solidFill>
                <a:latin typeface="Helvetica" pitchFamily="2" charset="0"/>
              </a:rPr>
              <a:t> </a:t>
            </a:r>
            <a:r>
              <a:rPr lang="de-DE" sz="600" dirty="0" err="1">
                <a:solidFill>
                  <a:srgbClr val="35588B"/>
                </a:solidFill>
                <a:latin typeface="Helvetica" pitchFamily="2" charset="0"/>
              </a:rPr>
              <a:t>don‘t</a:t>
            </a:r>
            <a:r>
              <a:rPr lang="de-DE" sz="600" dirty="0">
                <a:solidFill>
                  <a:srgbClr val="35588B"/>
                </a:solidFill>
                <a:latin typeface="Helvetica" pitchFamily="2" charset="0"/>
              </a:rPr>
              <a:t> </a:t>
            </a:r>
            <a:r>
              <a:rPr lang="de-DE" sz="600" dirty="0" err="1">
                <a:solidFill>
                  <a:srgbClr val="35588B"/>
                </a:solidFill>
                <a:latin typeface="Helvetica" pitchFamily="2" charset="0"/>
              </a:rPr>
              <a:t>think</a:t>
            </a:r>
            <a:r>
              <a:rPr lang="de-DE" sz="600" dirty="0">
                <a:solidFill>
                  <a:srgbClr val="35588B"/>
                </a:solidFill>
                <a:latin typeface="Helvetica" pitchFamily="2" charset="0"/>
              </a:rPr>
              <a:t> </a:t>
            </a:r>
            <a:r>
              <a:rPr lang="de-DE" sz="600" dirty="0" err="1">
                <a:solidFill>
                  <a:srgbClr val="35588B"/>
                </a:solidFill>
                <a:latin typeface="Helvetica" pitchFamily="2" charset="0"/>
              </a:rPr>
              <a:t>work</a:t>
            </a:r>
            <a:r>
              <a:rPr lang="de-DE" sz="600" dirty="0">
                <a:solidFill>
                  <a:srgbClr val="35588B"/>
                </a:solidFill>
                <a:latin typeface="Helvetica" pitchFamily="2" charset="0"/>
              </a:rPr>
              <a:t> </a:t>
            </a:r>
            <a:r>
              <a:rPr lang="de-DE" sz="600" dirty="0" err="1">
                <a:solidFill>
                  <a:srgbClr val="35588B"/>
                </a:solidFill>
                <a:latin typeface="Helvetica" pitchFamily="2" charset="0"/>
              </a:rPr>
              <a:t>is</a:t>
            </a:r>
            <a:r>
              <a:rPr lang="de-DE" sz="600" dirty="0">
                <a:solidFill>
                  <a:srgbClr val="35588B"/>
                </a:solidFill>
                <a:latin typeface="Helvetica" pitchFamily="2" charset="0"/>
              </a:rPr>
              <a:t> </a:t>
            </a:r>
            <a:r>
              <a:rPr lang="de-DE" sz="600" dirty="0" err="1">
                <a:solidFill>
                  <a:srgbClr val="35588B"/>
                </a:solidFill>
                <a:latin typeface="Helvetica" pitchFamily="2" charset="0"/>
              </a:rPr>
              <a:t>important</a:t>
            </a:r>
            <a:endParaRPr lang="de-DE" sz="600" dirty="0">
              <a:solidFill>
                <a:srgbClr val="35588B"/>
              </a:solidFill>
              <a:latin typeface="Helvetica" pitchFamily="2" charset="0"/>
            </a:endParaRPr>
          </a:p>
        </p:txBody>
      </p:sp>
      <p:sp>
        <p:nvSpPr>
          <p:cNvPr id="72" name="Textfeld 71">
            <a:extLst>
              <a:ext uri="{FF2B5EF4-FFF2-40B4-BE49-F238E27FC236}">
                <a16:creationId xmlns:a16="http://schemas.microsoft.com/office/drawing/2014/main" id="{14CFB70C-27BF-7C27-D9EB-DECC6D4ACA05}"/>
              </a:ext>
            </a:extLst>
          </p:cNvPr>
          <p:cNvSpPr txBox="1"/>
          <p:nvPr/>
        </p:nvSpPr>
        <p:spPr>
          <a:xfrm>
            <a:off x="1816471" y="8570623"/>
            <a:ext cx="1154639" cy="276999"/>
          </a:xfrm>
          <a:prstGeom prst="rect">
            <a:avLst/>
          </a:prstGeom>
          <a:solidFill>
            <a:schemeClr val="bg1">
              <a:alpha val="86528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600" dirty="0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The same </a:t>
            </a:r>
            <a:r>
              <a:rPr lang="de-DE" sz="600" dirty="0" err="1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pattern</a:t>
            </a:r>
            <a:r>
              <a:rPr lang="de-DE" sz="600" dirty="0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 </a:t>
            </a:r>
            <a:r>
              <a:rPr lang="de-DE" sz="600" dirty="0" err="1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seems</a:t>
            </a:r>
            <a:r>
              <a:rPr lang="de-DE" sz="600" dirty="0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 </a:t>
            </a:r>
            <a:r>
              <a:rPr lang="de-DE" sz="600" dirty="0" err="1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to</a:t>
            </a:r>
            <a:r>
              <a:rPr lang="de-DE" sz="600" dirty="0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 hold </a:t>
            </a:r>
            <a:r>
              <a:rPr lang="de-DE" sz="600" dirty="0" err="1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for</a:t>
            </a:r>
            <a:r>
              <a:rPr lang="de-DE" sz="600" dirty="0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 </a:t>
            </a:r>
            <a:r>
              <a:rPr lang="de-DE" sz="600" dirty="0" err="1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those</a:t>
            </a:r>
            <a:r>
              <a:rPr lang="de-DE" sz="600" dirty="0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 </a:t>
            </a:r>
            <a:r>
              <a:rPr lang="de-DE" sz="600" dirty="0" err="1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with</a:t>
            </a:r>
            <a:r>
              <a:rPr lang="de-DE" sz="600" dirty="0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 </a:t>
            </a:r>
            <a:r>
              <a:rPr lang="de-DE" sz="600" dirty="0" err="1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kids</a:t>
            </a:r>
            <a:endParaRPr lang="de-DE" sz="600" dirty="0">
              <a:solidFill>
                <a:srgbClr val="35588B"/>
              </a:solidFill>
              <a:latin typeface="Helvetica" pitchFamily="2" charset="0"/>
            </a:endParaRPr>
          </a:p>
        </p:txBody>
      </p:sp>
      <p:sp>
        <p:nvSpPr>
          <p:cNvPr id="73" name="Textfeld 72">
            <a:extLst>
              <a:ext uri="{FF2B5EF4-FFF2-40B4-BE49-F238E27FC236}">
                <a16:creationId xmlns:a16="http://schemas.microsoft.com/office/drawing/2014/main" id="{CEBC94D7-0D2C-576A-C88D-90B3276570DC}"/>
              </a:ext>
            </a:extLst>
          </p:cNvPr>
          <p:cNvSpPr txBox="1"/>
          <p:nvPr/>
        </p:nvSpPr>
        <p:spPr>
          <a:xfrm>
            <a:off x="3142037" y="8873413"/>
            <a:ext cx="3614551" cy="33701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 dirty="0" err="1">
                <a:latin typeface="Helvetica" pitchFamily="2" charset="0"/>
              </a:rPr>
              <a:t>Notice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that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your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model</a:t>
            </a:r>
            <a:r>
              <a:rPr lang="de-DE" sz="900" dirty="0">
                <a:latin typeface="Helvetica" pitchFamily="2" charset="0"/>
              </a:rPr>
              <a:t> so </a:t>
            </a:r>
            <a:r>
              <a:rPr lang="de-DE" sz="900" dirty="0" err="1">
                <a:latin typeface="Helvetica" pitchFamily="2" charset="0"/>
              </a:rPr>
              <a:t>far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only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allows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for</a:t>
            </a:r>
            <a:r>
              <a:rPr lang="de-DE" sz="900" dirty="0">
                <a:latin typeface="Helvetica" pitchFamily="2" charset="0"/>
              </a:rPr>
              <a:t> a </a:t>
            </a:r>
            <a:r>
              <a:rPr lang="de-DE" sz="900" dirty="0" err="1">
                <a:latin typeface="Helvetica" pitchFamily="2" charset="0"/>
              </a:rPr>
              <a:t>main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effect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of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kids</a:t>
            </a:r>
            <a:r>
              <a:rPr lang="de-DE" sz="900" dirty="0">
                <a:latin typeface="Helvetica" pitchFamily="2" charset="0"/>
              </a:rPr>
              <a:t>. But </a:t>
            </a:r>
            <a:r>
              <a:rPr lang="de-DE" sz="900" dirty="0" err="1">
                <a:latin typeface="Helvetica" pitchFamily="2" charset="0"/>
              </a:rPr>
              <a:t>your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concern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is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that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relaxation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might</a:t>
            </a:r>
            <a:r>
              <a:rPr lang="de-DE" sz="900" dirty="0">
                <a:latin typeface="Helvetica" pitchFamily="2" charset="0"/>
              </a:rPr>
              <a:t> not just </a:t>
            </a:r>
            <a:r>
              <a:rPr lang="de-DE" sz="900" dirty="0" err="1">
                <a:latin typeface="Helvetica" pitchFamily="2" charset="0"/>
              </a:rPr>
              <a:t>depend</a:t>
            </a:r>
            <a:r>
              <a:rPr lang="de-DE" sz="900" dirty="0">
                <a:latin typeface="Helvetica" pitchFamily="2" charset="0"/>
              </a:rPr>
              <a:t> on </a:t>
            </a:r>
            <a:r>
              <a:rPr lang="de-DE" sz="900" dirty="0" err="1">
                <a:latin typeface="Helvetica" pitchFamily="2" charset="0"/>
              </a:rPr>
              <a:t>kids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or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vacation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duration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alone</a:t>
            </a:r>
            <a:r>
              <a:rPr lang="de-DE" sz="900" dirty="0">
                <a:latin typeface="Helvetica" pitchFamily="2" charset="0"/>
              </a:rPr>
              <a:t> — </a:t>
            </a:r>
            <a:r>
              <a:rPr lang="de-DE" sz="900" dirty="0" err="1">
                <a:latin typeface="Helvetica" pitchFamily="2" charset="0"/>
              </a:rPr>
              <a:t>instead</a:t>
            </a:r>
            <a:r>
              <a:rPr lang="de-DE" sz="900" dirty="0">
                <a:latin typeface="Helvetica" pitchFamily="2" charset="0"/>
              </a:rPr>
              <a:t>, </a:t>
            </a:r>
            <a:r>
              <a:rPr lang="de-DE" sz="900" dirty="0" err="1">
                <a:latin typeface="Helvetica" pitchFamily="2" charset="0"/>
              </a:rPr>
              <a:t>the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two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might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combine</a:t>
            </a:r>
            <a:r>
              <a:rPr lang="de-DE" sz="900" dirty="0">
                <a:latin typeface="Helvetica" pitchFamily="2" charset="0"/>
              </a:rPr>
              <a:t> in a </a:t>
            </a:r>
            <a:r>
              <a:rPr lang="de-DE" sz="900" dirty="0" err="1">
                <a:latin typeface="Helvetica" pitchFamily="2" charset="0"/>
              </a:rPr>
              <a:t>way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that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affects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how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relaxing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the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vacation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is</a:t>
            </a:r>
            <a:r>
              <a:rPr lang="de-DE" sz="900" dirty="0">
                <a:latin typeface="Helvetica" pitchFamily="2" charset="0"/>
              </a:rPr>
              <a:t>. </a:t>
            </a:r>
            <a:r>
              <a:rPr lang="de-DE" sz="900" dirty="0" err="1">
                <a:latin typeface="Helvetica" pitchFamily="2" charset="0"/>
              </a:rPr>
              <a:t>You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adjust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your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model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to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reflect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this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possibility</a:t>
            </a:r>
            <a:r>
              <a:rPr lang="de-DE" sz="900" dirty="0">
                <a:latin typeface="Helvetica" pitchFamily="2" charset="0"/>
              </a:rPr>
              <a:t>:</a:t>
            </a:r>
          </a:p>
          <a:p>
            <a:endParaRPr lang="de-DE" sz="900" dirty="0">
              <a:latin typeface="Helvetica" pitchFamily="2" charset="0"/>
            </a:endParaRPr>
          </a:p>
          <a:p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lm(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relaxation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~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vacation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duration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+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importance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of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work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		+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vacation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duration:importance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of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work</a:t>
            </a:r>
            <a:endParaRPr lang="de-DE" sz="8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		+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kids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+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vacation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duration:kids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</a:p>
          <a:p>
            <a:endParaRPr lang="de-DE" sz="900" dirty="0">
              <a:latin typeface="Helvetica" pitchFamily="2" charset="0"/>
            </a:endParaRPr>
          </a:p>
          <a:p>
            <a:r>
              <a:rPr lang="de-DE" sz="900" dirty="0" err="1">
                <a:latin typeface="Helvetica" pitchFamily="2" charset="0"/>
              </a:rPr>
              <a:t>Now</a:t>
            </a:r>
            <a:r>
              <a:rPr lang="de-DE" sz="900" dirty="0">
                <a:latin typeface="Helvetica" pitchFamily="2" charset="0"/>
              </a:rPr>
              <a:t>, </a:t>
            </a:r>
            <a:r>
              <a:rPr lang="de-DE" sz="900" dirty="0" err="1">
                <a:latin typeface="Helvetica" pitchFamily="2" charset="0"/>
              </a:rPr>
              <a:t>you</a:t>
            </a:r>
            <a:r>
              <a:rPr lang="de-DE" sz="900" dirty="0">
                <a:latin typeface="Helvetica" pitchFamily="2" charset="0"/>
              </a:rPr>
              <a:t> find an </a:t>
            </a:r>
            <a:r>
              <a:rPr lang="de-DE" sz="900" dirty="0" err="1">
                <a:latin typeface="Helvetica" pitchFamily="2" charset="0"/>
              </a:rPr>
              <a:t>interaction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between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kids</a:t>
            </a:r>
            <a:r>
              <a:rPr lang="de-DE" sz="900" dirty="0">
                <a:latin typeface="Helvetica" pitchFamily="2" charset="0"/>
              </a:rPr>
              <a:t> and </a:t>
            </a:r>
            <a:r>
              <a:rPr lang="de-DE" sz="900" dirty="0" err="1">
                <a:latin typeface="Helvetica" pitchFamily="2" charset="0"/>
              </a:rPr>
              <a:t>vacation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duration</a:t>
            </a:r>
            <a:r>
              <a:rPr lang="de-DE" sz="900" dirty="0">
                <a:latin typeface="Helvetica" pitchFamily="2" charset="0"/>
              </a:rPr>
              <a:t>. </a:t>
            </a:r>
            <a:r>
              <a:rPr lang="de-DE" sz="900" dirty="0" err="1">
                <a:latin typeface="Helvetica" pitchFamily="2" charset="0"/>
              </a:rPr>
              <a:t>For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people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who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travel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without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kids</a:t>
            </a:r>
            <a:r>
              <a:rPr lang="de-DE" sz="900" dirty="0">
                <a:latin typeface="Helvetica" pitchFamily="2" charset="0"/>
              </a:rPr>
              <a:t>, </a:t>
            </a:r>
            <a:r>
              <a:rPr lang="de-DE" sz="900" dirty="0" err="1">
                <a:latin typeface="Helvetica" pitchFamily="2" charset="0"/>
              </a:rPr>
              <a:t>the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longer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the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vacation</a:t>
            </a:r>
            <a:r>
              <a:rPr lang="de-DE" sz="900" dirty="0">
                <a:latin typeface="Helvetica" pitchFamily="2" charset="0"/>
              </a:rPr>
              <a:t>, </a:t>
            </a:r>
            <a:r>
              <a:rPr lang="de-DE" sz="900" dirty="0" err="1">
                <a:latin typeface="Helvetica" pitchFamily="2" charset="0"/>
              </a:rPr>
              <a:t>the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more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relaxation</a:t>
            </a:r>
            <a:r>
              <a:rPr lang="de-DE" sz="900" dirty="0">
                <a:latin typeface="Helvetica" pitchFamily="2" charset="0"/>
              </a:rPr>
              <a:t>. This </a:t>
            </a:r>
            <a:r>
              <a:rPr lang="de-DE" sz="900" dirty="0" err="1">
                <a:latin typeface="Helvetica" pitchFamily="2" charset="0"/>
              </a:rPr>
              <a:t>isn‘t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the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case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for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those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who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travel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with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kids</a:t>
            </a:r>
            <a:r>
              <a:rPr lang="de-DE" sz="900" dirty="0">
                <a:latin typeface="Helvetica" pitchFamily="2" charset="0"/>
              </a:rPr>
              <a:t>, </a:t>
            </a:r>
            <a:r>
              <a:rPr lang="de-DE" sz="900" dirty="0" err="1">
                <a:latin typeface="Helvetica" pitchFamily="2" charset="0"/>
              </a:rPr>
              <a:t>who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actually</a:t>
            </a:r>
            <a:r>
              <a:rPr lang="de-DE" sz="900" dirty="0">
                <a:latin typeface="Helvetica" pitchFamily="2" charset="0"/>
              </a:rPr>
              <a:t> do not </a:t>
            </a:r>
            <a:r>
              <a:rPr lang="de-DE" sz="900" dirty="0" err="1">
                <a:latin typeface="Helvetica" pitchFamily="2" charset="0"/>
              </a:rPr>
              <a:t>profit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from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increased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vacation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duration</a:t>
            </a:r>
            <a:r>
              <a:rPr lang="de-DE" sz="900" dirty="0">
                <a:latin typeface="Helvetica" pitchFamily="2" charset="0"/>
              </a:rPr>
              <a:t> at all.</a:t>
            </a:r>
          </a:p>
          <a:p>
            <a:endParaRPr lang="de-DE" sz="900" dirty="0">
              <a:latin typeface="Helvetica" pitchFamily="2" charset="0"/>
            </a:endParaRPr>
          </a:p>
          <a:p>
            <a:r>
              <a:rPr lang="de-DE" sz="900" dirty="0" err="1">
                <a:latin typeface="Helvetica" pitchFamily="2" charset="0"/>
              </a:rPr>
              <a:t>Importantly</a:t>
            </a:r>
            <a:r>
              <a:rPr lang="de-DE" sz="900" dirty="0">
                <a:latin typeface="Helvetica" pitchFamily="2" charset="0"/>
              </a:rPr>
              <a:t>, </a:t>
            </a:r>
            <a:r>
              <a:rPr lang="de-DE" sz="900" dirty="0" err="1">
                <a:latin typeface="Helvetica" pitchFamily="2" charset="0"/>
              </a:rPr>
              <a:t>it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now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no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longer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looks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as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if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solidFill>
                  <a:srgbClr val="28AE81"/>
                </a:solidFill>
                <a:latin typeface="Helvetica" pitchFamily="2" charset="0"/>
              </a:rPr>
              <a:t>people</a:t>
            </a:r>
            <a:r>
              <a:rPr lang="de-DE" sz="900" dirty="0">
                <a:solidFill>
                  <a:srgbClr val="28AE81"/>
                </a:solidFill>
                <a:latin typeface="Helvetica" pitchFamily="2" charset="0"/>
              </a:rPr>
              <a:t> </a:t>
            </a:r>
            <a:r>
              <a:rPr lang="de-DE" sz="900" dirty="0" err="1">
                <a:solidFill>
                  <a:srgbClr val="28AE81"/>
                </a:solidFill>
                <a:latin typeface="Helvetica" pitchFamily="2" charset="0"/>
              </a:rPr>
              <a:t>who</a:t>
            </a:r>
            <a:r>
              <a:rPr lang="de-DE" sz="900" dirty="0">
                <a:solidFill>
                  <a:srgbClr val="28AE81"/>
                </a:solidFill>
                <a:latin typeface="Helvetica" pitchFamily="2" charset="0"/>
              </a:rPr>
              <a:t> </a:t>
            </a:r>
            <a:r>
              <a:rPr lang="de-DE" sz="900" dirty="0" err="1">
                <a:solidFill>
                  <a:srgbClr val="28AE81"/>
                </a:solidFill>
                <a:latin typeface="Helvetica" pitchFamily="2" charset="0"/>
              </a:rPr>
              <a:t>assign</a:t>
            </a:r>
            <a:r>
              <a:rPr lang="de-DE" sz="900" dirty="0">
                <a:solidFill>
                  <a:srgbClr val="28AE81"/>
                </a:solidFill>
                <a:latin typeface="Helvetica" pitchFamily="2" charset="0"/>
              </a:rPr>
              <a:t> a </a:t>
            </a:r>
            <a:r>
              <a:rPr lang="de-DE" sz="900" dirty="0" err="1">
                <a:solidFill>
                  <a:srgbClr val="28AE81"/>
                </a:solidFill>
                <a:latin typeface="Helvetica" pitchFamily="2" charset="0"/>
              </a:rPr>
              <a:t>very</a:t>
            </a:r>
            <a:r>
              <a:rPr lang="de-DE" sz="900" dirty="0">
                <a:solidFill>
                  <a:srgbClr val="28AE81"/>
                </a:solidFill>
                <a:latin typeface="Helvetica" pitchFamily="2" charset="0"/>
              </a:rPr>
              <a:t> high </a:t>
            </a:r>
            <a:r>
              <a:rPr lang="de-DE" sz="900" dirty="0" err="1">
                <a:solidFill>
                  <a:srgbClr val="28AE81"/>
                </a:solidFill>
                <a:latin typeface="Helvetica" pitchFamily="2" charset="0"/>
              </a:rPr>
              <a:t>importance</a:t>
            </a:r>
            <a:r>
              <a:rPr lang="de-DE" sz="900" dirty="0">
                <a:solidFill>
                  <a:srgbClr val="28AE81"/>
                </a:solidFill>
                <a:latin typeface="Helvetica" pitchFamily="2" charset="0"/>
              </a:rPr>
              <a:t> </a:t>
            </a:r>
            <a:r>
              <a:rPr lang="de-DE" sz="900" dirty="0" err="1">
                <a:solidFill>
                  <a:srgbClr val="28AE81"/>
                </a:solidFill>
                <a:latin typeface="Helvetica" pitchFamily="2" charset="0"/>
              </a:rPr>
              <a:t>to</a:t>
            </a:r>
            <a:r>
              <a:rPr lang="de-DE" sz="900" dirty="0">
                <a:solidFill>
                  <a:srgbClr val="28AE81"/>
                </a:solidFill>
                <a:latin typeface="Helvetica" pitchFamily="2" charset="0"/>
              </a:rPr>
              <a:t> </a:t>
            </a:r>
            <a:r>
              <a:rPr lang="de-DE" sz="900" dirty="0" err="1">
                <a:solidFill>
                  <a:srgbClr val="28AE81"/>
                </a:solidFill>
                <a:latin typeface="Helvetica" pitchFamily="2" charset="0"/>
              </a:rPr>
              <a:t>work</a:t>
            </a:r>
            <a:r>
              <a:rPr lang="de-DE" sz="900" dirty="0">
                <a:solidFill>
                  <a:srgbClr val="28AE81"/>
                </a:solidFill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profit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more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from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vacation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duration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than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solidFill>
                  <a:srgbClr val="35588B"/>
                </a:solidFill>
                <a:latin typeface="Helvetica" pitchFamily="2" charset="0"/>
              </a:rPr>
              <a:t>people</a:t>
            </a:r>
            <a:r>
              <a:rPr lang="de-DE" sz="900" dirty="0">
                <a:solidFill>
                  <a:srgbClr val="35588B"/>
                </a:solidFill>
                <a:latin typeface="Helvetica" pitchFamily="2" charset="0"/>
              </a:rPr>
              <a:t> </a:t>
            </a:r>
            <a:r>
              <a:rPr lang="de-DE" sz="900" dirty="0" err="1">
                <a:solidFill>
                  <a:srgbClr val="35588B"/>
                </a:solidFill>
                <a:latin typeface="Helvetica" pitchFamily="2" charset="0"/>
              </a:rPr>
              <a:t>who</a:t>
            </a:r>
            <a:r>
              <a:rPr lang="de-DE" sz="900" dirty="0">
                <a:solidFill>
                  <a:srgbClr val="35588B"/>
                </a:solidFill>
                <a:latin typeface="Helvetica" pitchFamily="2" charset="0"/>
              </a:rPr>
              <a:t> </a:t>
            </a:r>
            <a:r>
              <a:rPr lang="de-DE" sz="900" dirty="0" err="1">
                <a:solidFill>
                  <a:srgbClr val="35588B"/>
                </a:solidFill>
                <a:latin typeface="Helvetica" pitchFamily="2" charset="0"/>
              </a:rPr>
              <a:t>assing</a:t>
            </a:r>
            <a:r>
              <a:rPr lang="de-DE" sz="900" dirty="0">
                <a:solidFill>
                  <a:srgbClr val="35588B"/>
                </a:solidFill>
                <a:latin typeface="Helvetica" pitchFamily="2" charset="0"/>
              </a:rPr>
              <a:t> </a:t>
            </a:r>
            <a:r>
              <a:rPr lang="de-DE" sz="900" dirty="0" err="1">
                <a:solidFill>
                  <a:srgbClr val="35588B"/>
                </a:solidFill>
                <a:latin typeface="Helvetica" pitchFamily="2" charset="0"/>
              </a:rPr>
              <a:t>low</a:t>
            </a:r>
            <a:r>
              <a:rPr lang="de-DE" sz="900" dirty="0">
                <a:solidFill>
                  <a:srgbClr val="35588B"/>
                </a:solidFill>
                <a:latin typeface="Helvetica" pitchFamily="2" charset="0"/>
              </a:rPr>
              <a:t> </a:t>
            </a:r>
            <a:r>
              <a:rPr lang="de-DE" sz="900" dirty="0" err="1">
                <a:solidFill>
                  <a:srgbClr val="35588B"/>
                </a:solidFill>
                <a:latin typeface="Helvetica" pitchFamily="2" charset="0"/>
              </a:rPr>
              <a:t>importance</a:t>
            </a:r>
            <a:r>
              <a:rPr lang="de-DE" sz="900" dirty="0">
                <a:solidFill>
                  <a:srgbClr val="35588B"/>
                </a:solidFill>
                <a:latin typeface="Helvetica" pitchFamily="2" charset="0"/>
              </a:rPr>
              <a:t> </a:t>
            </a:r>
            <a:r>
              <a:rPr lang="de-DE" sz="900" dirty="0" err="1">
                <a:solidFill>
                  <a:srgbClr val="35588B"/>
                </a:solidFill>
                <a:latin typeface="Helvetica" pitchFamily="2" charset="0"/>
              </a:rPr>
              <a:t>to</a:t>
            </a:r>
            <a:r>
              <a:rPr lang="de-DE" sz="900" dirty="0">
                <a:solidFill>
                  <a:srgbClr val="35588B"/>
                </a:solidFill>
                <a:latin typeface="Helvetica" pitchFamily="2" charset="0"/>
              </a:rPr>
              <a:t> </a:t>
            </a:r>
            <a:r>
              <a:rPr lang="de-DE" sz="900" dirty="0" err="1">
                <a:solidFill>
                  <a:srgbClr val="35588B"/>
                </a:solidFill>
                <a:latin typeface="Helvetica" pitchFamily="2" charset="0"/>
              </a:rPr>
              <a:t>work</a:t>
            </a:r>
            <a:r>
              <a:rPr lang="de-DE" sz="900" dirty="0">
                <a:solidFill>
                  <a:srgbClr val="35588B"/>
                </a:solidFill>
                <a:latin typeface="Helvetica" pitchFamily="2" charset="0"/>
              </a:rPr>
              <a:t>. </a:t>
            </a:r>
            <a:r>
              <a:rPr lang="de-DE" sz="900" dirty="0">
                <a:latin typeface="Helvetica" pitchFamily="2" charset="0"/>
              </a:rPr>
              <a:t>The </a:t>
            </a:r>
            <a:r>
              <a:rPr lang="de-DE" sz="900" dirty="0" err="1">
                <a:latin typeface="Helvetica" pitchFamily="2" charset="0"/>
              </a:rPr>
              <a:t>regression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lines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are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now</a:t>
            </a:r>
            <a:r>
              <a:rPr lang="de-DE" sz="900" dirty="0">
                <a:latin typeface="Helvetica" pitchFamily="2" charset="0"/>
              </a:rPr>
              <a:t> parallel. </a:t>
            </a:r>
            <a:r>
              <a:rPr lang="de-DE" sz="900" dirty="0" err="1">
                <a:latin typeface="Helvetica" pitchFamily="2" charset="0"/>
              </a:rPr>
              <a:t>You</a:t>
            </a:r>
            <a:r>
              <a:rPr lang="de-DE" sz="900" dirty="0">
                <a:latin typeface="Helvetica" pitchFamily="2" charset="0"/>
              </a:rPr>
              <a:t> initial </a:t>
            </a:r>
            <a:r>
              <a:rPr lang="de-DE" sz="900" dirty="0" err="1">
                <a:latin typeface="Helvetica" pitchFamily="2" charset="0"/>
              </a:rPr>
              <a:t>finding</a:t>
            </a:r>
            <a:r>
              <a:rPr lang="de-DE" sz="900" dirty="0">
                <a:latin typeface="Helvetica" pitchFamily="2" charset="0"/>
              </a:rPr>
              <a:t> was </a:t>
            </a:r>
            <a:r>
              <a:rPr lang="de-DE" sz="900" dirty="0" err="1">
                <a:latin typeface="Helvetica" pitchFamily="2" charset="0"/>
              </a:rPr>
              <a:t>confounded</a:t>
            </a:r>
            <a:r>
              <a:rPr lang="de-DE" sz="900" dirty="0">
                <a:latin typeface="Helvetica" pitchFamily="2" charset="0"/>
              </a:rPr>
              <a:t>: </a:t>
            </a:r>
            <a:r>
              <a:rPr lang="de-DE" sz="900" dirty="0" err="1">
                <a:latin typeface="Helvetica" pitchFamily="2" charset="0"/>
              </a:rPr>
              <a:t>It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looked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liked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solidFill>
                  <a:srgbClr val="28AE81"/>
                </a:solidFill>
                <a:latin typeface="Helvetica" pitchFamily="2" charset="0"/>
              </a:rPr>
              <a:t>people</a:t>
            </a:r>
            <a:r>
              <a:rPr lang="de-DE" sz="900" dirty="0">
                <a:solidFill>
                  <a:srgbClr val="28AE81"/>
                </a:solidFill>
                <a:latin typeface="Helvetica" pitchFamily="2" charset="0"/>
              </a:rPr>
              <a:t> </a:t>
            </a:r>
            <a:r>
              <a:rPr lang="de-DE" sz="900" dirty="0" err="1">
                <a:solidFill>
                  <a:srgbClr val="28AE81"/>
                </a:solidFill>
                <a:latin typeface="Helvetica" pitchFamily="2" charset="0"/>
              </a:rPr>
              <a:t>who</a:t>
            </a:r>
            <a:r>
              <a:rPr lang="de-DE" sz="900" dirty="0">
                <a:solidFill>
                  <a:srgbClr val="28AE81"/>
                </a:solidFill>
                <a:latin typeface="Helvetica" pitchFamily="2" charset="0"/>
              </a:rPr>
              <a:t> </a:t>
            </a:r>
            <a:r>
              <a:rPr lang="de-DE" sz="900" dirty="0" err="1">
                <a:solidFill>
                  <a:srgbClr val="28AE81"/>
                </a:solidFill>
                <a:latin typeface="Helvetica" pitchFamily="2" charset="0"/>
              </a:rPr>
              <a:t>assign</a:t>
            </a:r>
            <a:r>
              <a:rPr lang="de-DE" sz="900" dirty="0">
                <a:solidFill>
                  <a:srgbClr val="28AE81"/>
                </a:solidFill>
                <a:latin typeface="Helvetica" pitchFamily="2" charset="0"/>
              </a:rPr>
              <a:t> a </a:t>
            </a:r>
            <a:r>
              <a:rPr lang="de-DE" sz="900" dirty="0" err="1">
                <a:solidFill>
                  <a:srgbClr val="28AE81"/>
                </a:solidFill>
                <a:latin typeface="Helvetica" pitchFamily="2" charset="0"/>
              </a:rPr>
              <a:t>very</a:t>
            </a:r>
            <a:r>
              <a:rPr lang="de-DE" sz="900" dirty="0">
                <a:solidFill>
                  <a:srgbClr val="28AE81"/>
                </a:solidFill>
                <a:latin typeface="Helvetica" pitchFamily="2" charset="0"/>
              </a:rPr>
              <a:t> high </a:t>
            </a:r>
            <a:r>
              <a:rPr lang="de-DE" sz="900" dirty="0" err="1">
                <a:solidFill>
                  <a:srgbClr val="28AE81"/>
                </a:solidFill>
                <a:latin typeface="Helvetica" pitchFamily="2" charset="0"/>
              </a:rPr>
              <a:t>importance</a:t>
            </a:r>
            <a:r>
              <a:rPr lang="de-DE" sz="900" dirty="0">
                <a:solidFill>
                  <a:srgbClr val="28AE81"/>
                </a:solidFill>
                <a:latin typeface="Helvetica" pitchFamily="2" charset="0"/>
              </a:rPr>
              <a:t> </a:t>
            </a:r>
            <a:r>
              <a:rPr lang="de-DE" sz="900" dirty="0" err="1">
                <a:solidFill>
                  <a:srgbClr val="28AE81"/>
                </a:solidFill>
                <a:latin typeface="Helvetica" pitchFamily="2" charset="0"/>
              </a:rPr>
              <a:t>to</a:t>
            </a:r>
            <a:r>
              <a:rPr lang="de-DE" sz="900" dirty="0">
                <a:solidFill>
                  <a:srgbClr val="28AE81"/>
                </a:solidFill>
                <a:latin typeface="Helvetica" pitchFamily="2" charset="0"/>
              </a:rPr>
              <a:t> </a:t>
            </a:r>
            <a:r>
              <a:rPr lang="de-DE" sz="900" dirty="0" err="1">
                <a:solidFill>
                  <a:srgbClr val="28AE81"/>
                </a:solidFill>
                <a:latin typeface="Helvetica" pitchFamily="2" charset="0"/>
              </a:rPr>
              <a:t>work</a:t>
            </a:r>
            <a:r>
              <a:rPr lang="de-DE" sz="900" dirty="0">
                <a:solidFill>
                  <a:srgbClr val="28AE81"/>
                </a:solidFill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profited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more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only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because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those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people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happened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to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be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the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ones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who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don‘t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have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kids</a:t>
            </a:r>
            <a:r>
              <a:rPr lang="de-DE" sz="900" dirty="0">
                <a:latin typeface="Helvetica" pitchFamily="2" charset="0"/>
              </a:rPr>
              <a:t>, </a:t>
            </a:r>
            <a:r>
              <a:rPr lang="de-DE" sz="900" dirty="0" err="1">
                <a:latin typeface="Helvetica" pitchFamily="2" charset="0"/>
              </a:rPr>
              <a:t>which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renders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their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vacation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more</a:t>
            </a:r>
            <a:r>
              <a:rPr lang="de-DE" sz="900" dirty="0">
                <a:latin typeface="Helvetica" pitchFamily="2" charset="0"/>
              </a:rPr>
              <a:t> </a:t>
            </a:r>
            <a:r>
              <a:rPr lang="de-DE" sz="900" dirty="0" err="1">
                <a:latin typeface="Helvetica" pitchFamily="2" charset="0"/>
              </a:rPr>
              <a:t>relaxing</a:t>
            </a:r>
            <a:r>
              <a:rPr lang="de-DE" sz="900" dirty="0">
                <a:latin typeface="Helvetica" pitchFamily="2" charset="0"/>
              </a:rPr>
              <a:t>. </a:t>
            </a:r>
            <a:endParaRPr lang="de-DE" sz="900" dirty="0">
              <a:solidFill>
                <a:srgbClr val="35588B"/>
              </a:solidFill>
              <a:latin typeface="Helvetica" pitchFamily="2" charset="0"/>
            </a:endParaRPr>
          </a:p>
          <a:p>
            <a:endParaRPr lang="de-DE" sz="900" dirty="0">
              <a:solidFill>
                <a:srgbClr val="35588B"/>
              </a:solidFill>
              <a:latin typeface="Helvetica" pitchFamily="2" charset="0"/>
            </a:endParaRPr>
          </a:p>
          <a:p>
            <a:endParaRPr lang="de-DE" sz="900" dirty="0">
              <a:latin typeface="Helvetica" pitchFamily="2" charset="0"/>
            </a:endParaRPr>
          </a:p>
        </p:txBody>
      </p:sp>
      <p:sp>
        <p:nvSpPr>
          <p:cNvPr id="74" name="Textfeld 73">
            <a:extLst>
              <a:ext uri="{FF2B5EF4-FFF2-40B4-BE49-F238E27FC236}">
                <a16:creationId xmlns:a16="http://schemas.microsoft.com/office/drawing/2014/main" id="{DB0875E6-8EC6-59AF-418D-7E917B38285E}"/>
              </a:ext>
            </a:extLst>
          </p:cNvPr>
          <p:cNvSpPr txBox="1"/>
          <p:nvPr/>
        </p:nvSpPr>
        <p:spPr>
          <a:xfrm>
            <a:off x="440593" y="9706875"/>
            <a:ext cx="1508214" cy="461665"/>
          </a:xfrm>
          <a:prstGeom prst="rect">
            <a:avLst/>
          </a:prstGeom>
          <a:solidFill>
            <a:schemeClr val="bg1">
              <a:alpha val="86528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600" dirty="0" err="1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Among</a:t>
            </a:r>
            <a:r>
              <a:rPr lang="de-DE" sz="600" dirty="0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 </a:t>
            </a:r>
            <a:r>
              <a:rPr lang="de-DE" sz="600" dirty="0" err="1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people</a:t>
            </a:r>
            <a:r>
              <a:rPr lang="de-DE" sz="600" dirty="0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 </a:t>
            </a:r>
            <a:r>
              <a:rPr lang="de-DE" sz="600" dirty="0" err="1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without</a:t>
            </a:r>
            <a:r>
              <a:rPr lang="de-DE" sz="600" dirty="0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 </a:t>
            </a:r>
            <a:r>
              <a:rPr lang="de-DE" sz="600" dirty="0" err="1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kids</a:t>
            </a:r>
            <a:r>
              <a:rPr lang="de-DE" sz="600" dirty="0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, </a:t>
            </a:r>
            <a:r>
              <a:rPr lang="de-DE" sz="600" dirty="0" err="1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the</a:t>
            </a:r>
            <a:r>
              <a:rPr lang="de-DE" sz="600" dirty="0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 </a:t>
            </a:r>
            <a:r>
              <a:rPr lang="de-DE" sz="600" dirty="0" err="1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effects</a:t>
            </a:r>
            <a:r>
              <a:rPr lang="de-DE" sz="600" dirty="0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 </a:t>
            </a:r>
            <a:r>
              <a:rPr lang="de-DE" sz="600" dirty="0" err="1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of</a:t>
            </a:r>
            <a:r>
              <a:rPr lang="de-DE" sz="600" dirty="0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 </a:t>
            </a:r>
            <a:r>
              <a:rPr lang="de-DE" sz="600" dirty="0" err="1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vacation</a:t>
            </a:r>
            <a:r>
              <a:rPr lang="de-DE" sz="600" dirty="0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 </a:t>
            </a:r>
            <a:r>
              <a:rPr lang="de-DE" sz="600" dirty="0" err="1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duration</a:t>
            </a:r>
            <a:r>
              <a:rPr lang="de-DE" sz="600" dirty="0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 </a:t>
            </a:r>
            <a:r>
              <a:rPr lang="de-DE" sz="600" dirty="0" err="1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actually</a:t>
            </a:r>
            <a:r>
              <a:rPr lang="de-DE" sz="600" dirty="0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 do not </a:t>
            </a:r>
            <a:r>
              <a:rPr lang="de-DE" sz="600" dirty="0" err="1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depend</a:t>
            </a:r>
            <a:r>
              <a:rPr lang="de-DE" sz="600" dirty="0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 on </a:t>
            </a:r>
            <a:r>
              <a:rPr lang="de-DE" sz="600" dirty="0" err="1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whether</a:t>
            </a:r>
            <a:r>
              <a:rPr lang="de-DE" sz="600" dirty="0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 </a:t>
            </a:r>
            <a:r>
              <a:rPr lang="de-DE" sz="600" dirty="0" err="1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people</a:t>
            </a:r>
            <a:r>
              <a:rPr lang="de-DE" sz="600" dirty="0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 </a:t>
            </a:r>
            <a:r>
              <a:rPr lang="de-DE" sz="600" dirty="0" err="1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think</a:t>
            </a:r>
            <a:r>
              <a:rPr lang="de-DE" sz="600" dirty="0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 </a:t>
            </a:r>
            <a:r>
              <a:rPr lang="de-DE" sz="600" dirty="0" err="1">
                <a:solidFill>
                  <a:srgbClr val="28AE81"/>
                </a:solidFill>
                <a:latin typeface="Helvetica" pitchFamily="2" charset="0"/>
              </a:rPr>
              <a:t>work</a:t>
            </a:r>
            <a:r>
              <a:rPr lang="de-DE" sz="600" dirty="0">
                <a:solidFill>
                  <a:srgbClr val="28AE81"/>
                </a:solidFill>
                <a:latin typeface="Helvetica" pitchFamily="2" charset="0"/>
              </a:rPr>
              <a:t> </a:t>
            </a:r>
            <a:r>
              <a:rPr lang="de-DE" sz="600" dirty="0" err="1">
                <a:solidFill>
                  <a:srgbClr val="28AE81"/>
                </a:solidFill>
                <a:latin typeface="Helvetica" pitchFamily="2" charset="0"/>
              </a:rPr>
              <a:t>is</a:t>
            </a:r>
            <a:r>
              <a:rPr lang="de-DE" sz="600" dirty="0">
                <a:solidFill>
                  <a:srgbClr val="28AE81"/>
                </a:solidFill>
                <a:latin typeface="Helvetica" pitchFamily="2" charset="0"/>
              </a:rPr>
              <a:t> </a:t>
            </a:r>
            <a:r>
              <a:rPr lang="de-DE" sz="600" dirty="0" err="1">
                <a:solidFill>
                  <a:srgbClr val="28AE81"/>
                </a:solidFill>
                <a:latin typeface="Helvetica" pitchFamily="2" charset="0"/>
              </a:rPr>
              <a:t>very</a:t>
            </a:r>
            <a:r>
              <a:rPr lang="de-DE" sz="600" dirty="0">
                <a:solidFill>
                  <a:srgbClr val="28AE81"/>
                </a:solidFill>
                <a:latin typeface="Helvetica" pitchFamily="2" charset="0"/>
              </a:rPr>
              <a:t> </a:t>
            </a:r>
            <a:r>
              <a:rPr lang="de-DE" sz="600" dirty="0" err="1">
                <a:solidFill>
                  <a:srgbClr val="28AE81"/>
                </a:solidFill>
                <a:latin typeface="Helvetica" pitchFamily="2" charset="0"/>
              </a:rPr>
              <a:t>important</a:t>
            </a:r>
            <a:r>
              <a:rPr lang="de-DE" sz="600" dirty="0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 </a:t>
            </a:r>
            <a:r>
              <a:rPr lang="de-DE" sz="600" dirty="0" err="1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or</a:t>
            </a:r>
            <a:r>
              <a:rPr lang="de-DE" sz="600" dirty="0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 </a:t>
            </a:r>
            <a:r>
              <a:rPr lang="de-DE" sz="600" dirty="0">
                <a:solidFill>
                  <a:srgbClr val="35588B"/>
                </a:solidFill>
                <a:latin typeface="Helvetica" pitchFamily="2" charset="0"/>
              </a:rPr>
              <a:t>not </a:t>
            </a:r>
            <a:r>
              <a:rPr lang="de-DE" sz="600" dirty="0" err="1">
                <a:solidFill>
                  <a:srgbClr val="35588B"/>
                </a:solidFill>
                <a:latin typeface="Helvetica" pitchFamily="2" charset="0"/>
              </a:rPr>
              <a:t>important</a:t>
            </a:r>
            <a:endParaRPr lang="de-DE" sz="600" dirty="0">
              <a:solidFill>
                <a:srgbClr val="35588B"/>
              </a:solidFill>
              <a:latin typeface="Helvetica" pitchFamily="2" charset="0"/>
            </a:endParaRPr>
          </a:p>
        </p:txBody>
      </p:sp>
      <p:sp>
        <p:nvSpPr>
          <p:cNvPr id="75" name="Textfeld 74">
            <a:extLst>
              <a:ext uri="{FF2B5EF4-FFF2-40B4-BE49-F238E27FC236}">
                <a16:creationId xmlns:a16="http://schemas.microsoft.com/office/drawing/2014/main" id="{E2EAB4B7-B7FB-4C12-A9BA-DD3082974069}"/>
              </a:ext>
            </a:extLst>
          </p:cNvPr>
          <p:cNvSpPr txBox="1"/>
          <p:nvPr/>
        </p:nvSpPr>
        <p:spPr>
          <a:xfrm>
            <a:off x="506048" y="10975773"/>
            <a:ext cx="1663577" cy="369332"/>
          </a:xfrm>
          <a:prstGeom prst="rect">
            <a:avLst/>
          </a:prstGeom>
          <a:solidFill>
            <a:schemeClr val="bg1">
              <a:alpha val="86528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600" dirty="0" err="1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Among</a:t>
            </a:r>
            <a:r>
              <a:rPr lang="de-DE" sz="600" dirty="0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 </a:t>
            </a:r>
            <a:r>
              <a:rPr lang="de-DE" sz="600" dirty="0" err="1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people</a:t>
            </a:r>
            <a:r>
              <a:rPr lang="de-DE" sz="600" dirty="0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 </a:t>
            </a:r>
            <a:r>
              <a:rPr lang="de-DE" sz="600" dirty="0" err="1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with</a:t>
            </a:r>
            <a:r>
              <a:rPr lang="de-DE" sz="600" dirty="0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 </a:t>
            </a:r>
            <a:r>
              <a:rPr lang="de-DE" sz="600" dirty="0" err="1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kids</a:t>
            </a:r>
            <a:r>
              <a:rPr lang="de-DE" sz="600" dirty="0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, </a:t>
            </a:r>
            <a:r>
              <a:rPr lang="de-DE" sz="600" dirty="0" err="1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the</a:t>
            </a:r>
            <a:r>
              <a:rPr lang="de-DE" sz="600" dirty="0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 </a:t>
            </a:r>
            <a:r>
              <a:rPr lang="de-DE" sz="600" dirty="0" err="1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effects</a:t>
            </a:r>
            <a:r>
              <a:rPr lang="de-DE" sz="600" dirty="0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 also do not </a:t>
            </a:r>
            <a:r>
              <a:rPr lang="de-DE" sz="600" dirty="0" err="1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depend</a:t>
            </a:r>
            <a:r>
              <a:rPr lang="de-DE" sz="600" dirty="0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 on </a:t>
            </a:r>
            <a:r>
              <a:rPr lang="de-DE" sz="600" dirty="0" err="1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whether</a:t>
            </a:r>
            <a:r>
              <a:rPr lang="de-DE" sz="600" dirty="0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 </a:t>
            </a:r>
            <a:r>
              <a:rPr lang="de-DE" sz="600" dirty="0" err="1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people</a:t>
            </a:r>
            <a:r>
              <a:rPr lang="de-DE" sz="600" dirty="0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 </a:t>
            </a:r>
            <a:r>
              <a:rPr lang="de-DE" sz="600" dirty="0" err="1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think</a:t>
            </a:r>
            <a:r>
              <a:rPr lang="de-DE" sz="600" dirty="0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 </a:t>
            </a:r>
            <a:r>
              <a:rPr lang="de-DE" sz="600" dirty="0" err="1">
                <a:solidFill>
                  <a:srgbClr val="28AE81"/>
                </a:solidFill>
                <a:latin typeface="Helvetica" pitchFamily="2" charset="0"/>
              </a:rPr>
              <a:t>work</a:t>
            </a:r>
            <a:r>
              <a:rPr lang="de-DE" sz="600" dirty="0">
                <a:solidFill>
                  <a:srgbClr val="28AE81"/>
                </a:solidFill>
                <a:latin typeface="Helvetica" pitchFamily="2" charset="0"/>
              </a:rPr>
              <a:t> </a:t>
            </a:r>
            <a:r>
              <a:rPr lang="de-DE" sz="600" dirty="0" err="1">
                <a:solidFill>
                  <a:srgbClr val="28AE81"/>
                </a:solidFill>
                <a:latin typeface="Helvetica" pitchFamily="2" charset="0"/>
              </a:rPr>
              <a:t>is</a:t>
            </a:r>
            <a:r>
              <a:rPr lang="de-DE" sz="600" dirty="0">
                <a:solidFill>
                  <a:srgbClr val="28AE81"/>
                </a:solidFill>
                <a:latin typeface="Helvetica" pitchFamily="2" charset="0"/>
              </a:rPr>
              <a:t> </a:t>
            </a:r>
            <a:r>
              <a:rPr lang="de-DE" sz="600" dirty="0" err="1">
                <a:solidFill>
                  <a:srgbClr val="28AE81"/>
                </a:solidFill>
                <a:latin typeface="Helvetica" pitchFamily="2" charset="0"/>
              </a:rPr>
              <a:t>very</a:t>
            </a:r>
            <a:r>
              <a:rPr lang="de-DE" sz="600" dirty="0">
                <a:solidFill>
                  <a:srgbClr val="28AE81"/>
                </a:solidFill>
                <a:latin typeface="Helvetica" pitchFamily="2" charset="0"/>
              </a:rPr>
              <a:t> </a:t>
            </a:r>
            <a:r>
              <a:rPr lang="de-DE" sz="600" dirty="0" err="1">
                <a:solidFill>
                  <a:srgbClr val="28AE81"/>
                </a:solidFill>
                <a:latin typeface="Helvetica" pitchFamily="2" charset="0"/>
              </a:rPr>
              <a:t>important</a:t>
            </a:r>
            <a:r>
              <a:rPr lang="de-DE" sz="600" dirty="0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 </a:t>
            </a:r>
            <a:r>
              <a:rPr lang="de-DE" sz="600" dirty="0" err="1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or</a:t>
            </a:r>
            <a:r>
              <a:rPr lang="de-DE" sz="600" dirty="0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 </a:t>
            </a:r>
            <a:r>
              <a:rPr lang="de-DE" sz="600" dirty="0">
                <a:solidFill>
                  <a:srgbClr val="35588B"/>
                </a:solidFill>
                <a:latin typeface="Helvetica" pitchFamily="2" charset="0"/>
              </a:rPr>
              <a:t>not </a:t>
            </a:r>
            <a:r>
              <a:rPr lang="de-DE" sz="600" dirty="0" err="1">
                <a:solidFill>
                  <a:srgbClr val="35588B"/>
                </a:solidFill>
                <a:latin typeface="Helvetica" pitchFamily="2" charset="0"/>
              </a:rPr>
              <a:t>important</a:t>
            </a:r>
            <a:endParaRPr lang="de-DE" sz="600" dirty="0">
              <a:solidFill>
                <a:srgbClr val="35588B"/>
              </a:solidFill>
              <a:latin typeface="Helvetica" pitchFamily="2" charset="0"/>
            </a:endParaRPr>
          </a:p>
        </p:txBody>
      </p:sp>
      <p:sp>
        <p:nvSpPr>
          <p:cNvPr id="76" name="Textfeld 75">
            <a:extLst>
              <a:ext uri="{FF2B5EF4-FFF2-40B4-BE49-F238E27FC236}">
                <a16:creationId xmlns:a16="http://schemas.microsoft.com/office/drawing/2014/main" id="{094FB38B-80C8-83EE-A006-3B22949A4ECD}"/>
              </a:ext>
            </a:extLst>
          </p:cNvPr>
          <p:cNvSpPr txBox="1"/>
          <p:nvPr/>
        </p:nvSpPr>
        <p:spPr>
          <a:xfrm>
            <a:off x="2221097" y="10133573"/>
            <a:ext cx="963795" cy="553998"/>
          </a:xfrm>
          <a:prstGeom prst="rect">
            <a:avLst/>
          </a:prstGeom>
          <a:solidFill>
            <a:schemeClr val="bg1">
              <a:alpha val="86528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600" dirty="0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…</a:t>
            </a:r>
            <a:r>
              <a:rPr lang="de-DE" sz="600" dirty="0" err="1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the</a:t>
            </a:r>
            <a:r>
              <a:rPr lang="de-DE" sz="600" dirty="0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 </a:t>
            </a:r>
            <a:r>
              <a:rPr lang="de-DE" sz="600" dirty="0" err="1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effects</a:t>
            </a:r>
            <a:r>
              <a:rPr lang="de-DE" sz="600" dirty="0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 do </a:t>
            </a:r>
            <a:r>
              <a:rPr lang="de-DE" sz="600" dirty="0" err="1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however</a:t>
            </a:r>
            <a:r>
              <a:rPr lang="de-DE" sz="600" dirty="0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 </a:t>
            </a:r>
            <a:r>
              <a:rPr lang="de-DE" sz="600" dirty="0" err="1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vary</a:t>
            </a:r>
            <a:r>
              <a:rPr lang="de-DE" sz="600" dirty="0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 </a:t>
            </a:r>
            <a:r>
              <a:rPr lang="de-DE" sz="600" dirty="0" err="1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depending</a:t>
            </a:r>
            <a:r>
              <a:rPr lang="de-DE" sz="600" dirty="0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 on </a:t>
            </a:r>
            <a:r>
              <a:rPr lang="de-DE" sz="600" dirty="0" err="1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whether</a:t>
            </a:r>
            <a:r>
              <a:rPr lang="de-DE" sz="600" dirty="0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 </a:t>
            </a:r>
            <a:r>
              <a:rPr lang="de-DE" sz="600" dirty="0" err="1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people</a:t>
            </a:r>
            <a:r>
              <a:rPr lang="de-DE" sz="600" dirty="0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 </a:t>
            </a:r>
            <a:r>
              <a:rPr lang="de-DE" sz="600" dirty="0" err="1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have</a:t>
            </a:r>
            <a:r>
              <a:rPr lang="de-DE" sz="600" dirty="0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 </a:t>
            </a:r>
            <a:r>
              <a:rPr lang="de-DE" sz="600" dirty="0" err="1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kids</a:t>
            </a:r>
            <a:r>
              <a:rPr lang="de-DE" sz="600" dirty="0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 </a:t>
            </a:r>
            <a:r>
              <a:rPr lang="de-DE" sz="600" dirty="0" err="1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or</a:t>
            </a:r>
            <a:r>
              <a:rPr lang="de-DE" sz="600" dirty="0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 not</a:t>
            </a:r>
            <a:endParaRPr lang="de-DE" sz="600" dirty="0">
              <a:solidFill>
                <a:srgbClr val="35588B"/>
              </a:solidFill>
              <a:latin typeface="Helvetica" pitchFamily="2" charset="0"/>
            </a:endParaRPr>
          </a:p>
        </p:txBody>
      </p:sp>
      <p:cxnSp>
        <p:nvCxnSpPr>
          <p:cNvPr id="88" name="Gerade Verbindung mit Pfeil 87">
            <a:extLst>
              <a:ext uri="{FF2B5EF4-FFF2-40B4-BE49-F238E27FC236}">
                <a16:creationId xmlns:a16="http://schemas.microsoft.com/office/drawing/2014/main" id="{663D6934-50C1-7FAB-4672-7C67717E7914}"/>
              </a:ext>
            </a:extLst>
          </p:cNvPr>
          <p:cNvCxnSpPr/>
          <p:nvPr/>
        </p:nvCxnSpPr>
        <p:spPr>
          <a:xfrm>
            <a:off x="2297289" y="10079838"/>
            <a:ext cx="0" cy="607733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headEnd type="arrow" w="sm" len="sm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793227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832</Words>
  <Application>Microsoft Macintosh PowerPoint</Application>
  <PresentationFormat>Breitbild</PresentationFormat>
  <Paragraphs>47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Consolas</vt:lpstr>
      <vt:lpstr>Helvetica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Julia Rohrer</dc:creator>
  <cp:lastModifiedBy>Julia Rohrer</cp:lastModifiedBy>
  <cp:revision>11</cp:revision>
  <dcterms:created xsi:type="dcterms:W3CDTF">2025-04-08T15:00:41Z</dcterms:created>
  <dcterms:modified xsi:type="dcterms:W3CDTF">2025-05-12T09:16:20Z</dcterms:modified>
</cp:coreProperties>
</file>