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9F00"/>
    <a:srgbClr val="CC79A7"/>
    <a:srgbClr val="51B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683"/>
    <p:restoredTop sz="94715"/>
  </p:normalViewPr>
  <p:slideViewPr>
    <p:cSldViewPr snapToGrid="0">
      <p:cViewPr>
        <p:scale>
          <a:sx n="161" d="100"/>
          <a:sy n="161" d="100"/>
        </p:scale>
        <p:origin x="23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03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82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20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6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82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6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39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8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16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64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FF46B-2B14-7E48-8CA3-432D4929A2F6}" type="datetimeFigureOut">
              <a:rPr lang="de-DE" smtClean="0"/>
              <a:t>11.04.25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1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88C8754-2B84-FDA4-B08E-9ABC884BF86E}"/>
              </a:ext>
            </a:extLst>
          </p:cNvPr>
          <p:cNvSpPr txBox="1"/>
          <p:nvPr/>
        </p:nvSpPr>
        <p:spPr>
          <a:xfrm>
            <a:off x="339356" y="81657"/>
            <a:ext cx="617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Why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we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can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estimate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the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average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causal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effect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with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the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help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of</a:t>
            </a:r>
            <a:r>
              <a:rPr lang="de-DE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dirty="0" err="1">
                <a:latin typeface="Helvetica" pitchFamily="2" charset="0"/>
                <a:cs typeface="Futura Medium" panose="020B0602020204020303" pitchFamily="34" charset="-79"/>
              </a:rPr>
              <a:t>randomization</a:t>
            </a:r>
            <a:endParaRPr lang="de-DE" dirty="0">
              <a:latin typeface="Helvetica" pitchFamily="2" charset="0"/>
              <a:cs typeface="Futura Medium" panose="020B0602020204020303" pitchFamily="34" charset="-79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B0E7997-A79E-8F6A-B048-116E49DE331F}"/>
              </a:ext>
            </a:extLst>
          </p:cNvPr>
          <p:cNvSpPr txBox="1"/>
          <p:nvPr/>
        </p:nvSpPr>
        <p:spPr>
          <a:xfrm>
            <a:off x="0" y="11915001"/>
            <a:ext cx="5305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Helvetica" pitchFamily="2" charset="0"/>
                <a:cs typeface="Futura Medium" panose="020B0602020204020303" pitchFamily="34" charset="-79"/>
              </a:rPr>
              <a:t>Figure </a:t>
            </a:r>
            <a:r>
              <a:rPr lang="de-DE" sz="1000" dirty="0" err="1">
                <a:latin typeface="Helvetica" pitchFamily="2" charset="0"/>
                <a:cs typeface="Futura Medium" panose="020B0602020204020303" pitchFamily="34" charset="-79"/>
              </a:rPr>
              <a:t>by</a:t>
            </a:r>
            <a:r>
              <a:rPr lang="de-DE" sz="1000" dirty="0">
                <a:latin typeface="Helvetica" pitchFamily="2" charset="0"/>
                <a:cs typeface="Futura Medium" panose="020B0602020204020303" pitchFamily="34" charset="-79"/>
              </a:rPr>
              <a:t> Julia M. Rohrer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B9F5C8B-6A6A-CE3E-AD93-C8406CE119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551" y="975322"/>
            <a:ext cx="2700000" cy="270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63ADA52-6A4A-4671-1845-6BE552E431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85512" y="2720925"/>
            <a:ext cx="1472488" cy="14724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FCA70E8-E4CE-8F7D-975C-0CD8145345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67" y="3673939"/>
            <a:ext cx="2700000" cy="270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EB4B911-727D-365F-0B28-7BDB933C1D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685" y="6355302"/>
            <a:ext cx="2700000" cy="270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645192A-FFB6-A42F-04E4-BA28FECA8AB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685" y="9072556"/>
            <a:ext cx="2700000" cy="27000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81E8B13C-E750-A692-AEFD-1A91E3C18B2D}"/>
              </a:ext>
            </a:extLst>
          </p:cNvPr>
          <p:cNvSpPr txBox="1"/>
          <p:nvPr/>
        </p:nvSpPr>
        <p:spPr>
          <a:xfrm>
            <a:off x="2511439" y="876128"/>
            <a:ext cx="42565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Helvetica" pitchFamily="2" charset="0"/>
              </a:rPr>
              <a:t>Every </a:t>
            </a:r>
            <a:r>
              <a:rPr lang="de-DE" sz="800" dirty="0" err="1">
                <a:latin typeface="Helvetica" pitchFamily="2" charset="0"/>
              </a:rPr>
              <a:t>line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represents</a:t>
            </a:r>
            <a:r>
              <a:rPr lang="de-DE" sz="800" dirty="0">
                <a:latin typeface="Helvetica" pitchFamily="2" charset="0"/>
              </a:rPr>
              <a:t> an individual.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The </a:t>
            </a:r>
            <a:r>
              <a:rPr lang="de-DE" sz="800" dirty="0" err="1">
                <a:latin typeface="Helvetica" pitchFamily="2" charset="0"/>
              </a:rPr>
              <a:t>point</a:t>
            </a:r>
            <a:r>
              <a:rPr lang="de-DE" sz="800" dirty="0">
                <a:latin typeface="Helvetica" pitchFamily="2" charset="0"/>
              </a:rPr>
              <a:t> on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left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marks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individual‘s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would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observe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individual was </a:t>
            </a:r>
            <a:r>
              <a:rPr lang="de-DE" sz="800" dirty="0" err="1">
                <a:latin typeface="Helvetica" pitchFamily="2" charset="0"/>
              </a:rPr>
              <a:t>assigned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control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their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latin typeface="Helvetica" pitchFamily="2" charset="0"/>
              </a:rPr>
              <a:t>. 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The </a:t>
            </a:r>
            <a:r>
              <a:rPr lang="de-DE" sz="800" dirty="0" err="1">
                <a:latin typeface="Helvetica" pitchFamily="2" charset="0"/>
              </a:rPr>
              <a:t>point</a:t>
            </a:r>
            <a:r>
              <a:rPr lang="de-DE" sz="800" dirty="0">
                <a:latin typeface="Helvetica" pitchFamily="2" charset="0"/>
              </a:rPr>
              <a:t> on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right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marks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individual‘s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would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observe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individual was </a:t>
            </a:r>
            <a:r>
              <a:rPr lang="de-DE" sz="800" dirty="0" err="1">
                <a:latin typeface="Helvetica" pitchFamily="2" charset="0"/>
              </a:rPr>
              <a:t>assigned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experimental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their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The </a:t>
            </a:r>
            <a:r>
              <a:rPr lang="de-DE" sz="800" dirty="0" err="1">
                <a:latin typeface="Helvetica" pitchFamily="2" charset="0"/>
              </a:rPr>
              <a:t>difference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between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these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two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individual-level </a:t>
            </a:r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causal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effect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for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that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person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474747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latin typeface="Helvetica" pitchFamily="2" charset="0"/>
              </a:rPr>
              <a:t>.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The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fundamental </a:t>
            </a:r>
            <a:r>
              <a:rPr lang="de-DE" sz="800" dirty="0" err="1">
                <a:latin typeface="Helvetica" pitchFamily="2" charset="0"/>
              </a:rPr>
              <a:t>problem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causal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inference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that</a:t>
            </a:r>
            <a:r>
              <a:rPr lang="de-DE" sz="800" dirty="0">
                <a:latin typeface="Helvetica" pitchFamily="2" charset="0"/>
              </a:rPr>
              <a:t> at </a:t>
            </a:r>
            <a:r>
              <a:rPr lang="de-DE" sz="800" dirty="0" err="1">
                <a:latin typeface="Helvetica" pitchFamily="2" charset="0"/>
              </a:rPr>
              <a:t>any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point</a:t>
            </a:r>
            <a:r>
              <a:rPr lang="de-DE" sz="800" dirty="0">
                <a:latin typeface="Helvetica" pitchFamily="2" charset="0"/>
              </a:rPr>
              <a:t> in time,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only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observe</a:t>
            </a:r>
            <a:r>
              <a:rPr lang="de-DE" sz="800" dirty="0">
                <a:latin typeface="Helvetica" pitchFamily="2" charset="0"/>
              </a:rPr>
              <a:t> a </a:t>
            </a:r>
            <a:r>
              <a:rPr lang="de-DE" sz="800" dirty="0" err="1">
                <a:latin typeface="Helvetica" pitchFamily="2" charset="0"/>
              </a:rPr>
              <a:t>person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either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control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or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treatment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. Thus,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never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know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both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dirty="0">
                <a:solidFill>
                  <a:srgbClr val="474747"/>
                </a:solidFill>
                <a:latin typeface="Helvetica" pitchFamily="2" charset="0"/>
              </a:rPr>
              <a:t>and</a:t>
            </a:r>
            <a:r>
              <a:rPr lang="de-DE" sz="800" b="0" i="0" dirty="0">
                <a:solidFill>
                  <a:srgbClr val="474747"/>
                </a:solidFill>
                <a:effectLst/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 </a:t>
            </a:r>
            <a:r>
              <a:rPr lang="de-DE" sz="800" dirty="0" err="1">
                <a:latin typeface="Helvetica" pitchFamily="2" charset="0"/>
              </a:rPr>
              <a:t>which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means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never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know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the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 individual-level </a:t>
            </a:r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causal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effect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 </a:t>
            </a:r>
          </a:p>
          <a:p>
            <a:r>
              <a:rPr lang="de-DE" sz="800" dirty="0" err="1">
                <a:latin typeface="Helvetica" pitchFamily="2" charset="0"/>
              </a:rPr>
              <a:t>Across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people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these</a:t>
            </a:r>
            <a:r>
              <a:rPr lang="de-DE" sz="800" dirty="0">
                <a:latin typeface="Helvetica" pitchFamily="2" charset="0"/>
              </a:rPr>
              <a:t> (</a:t>
            </a:r>
            <a:r>
              <a:rPr lang="de-DE" sz="800" dirty="0" err="1">
                <a:latin typeface="Helvetica" pitchFamily="2" charset="0"/>
              </a:rPr>
              <a:t>unknowable</a:t>
            </a:r>
            <a:r>
              <a:rPr lang="de-DE" sz="800" dirty="0">
                <a:latin typeface="Helvetica" pitchFamily="2" charset="0"/>
              </a:rPr>
              <a:t>)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individual-level </a:t>
            </a:r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causal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 </a:t>
            </a:r>
          </a:p>
          <a:p>
            <a:r>
              <a:rPr lang="de-DE" sz="800" dirty="0" err="1">
                <a:solidFill>
                  <a:srgbClr val="51B2E8"/>
                </a:solidFill>
                <a:latin typeface="Helvetica" pitchFamily="2" charset="0"/>
              </a:rPr>
              <a:t>effects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follow a </a:t>
            </a:r>
            <a:r>
              <a:rPr lang="de-DE" sz="800" dirty="0" err="1">
                <a:latin typeface="Helvetica" pitchFamily="2" charset="0"/>
              </a:rPr>
              <a:t>distribution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with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</a:t>
            </a:r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474747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latin typeface="Helvetica" pitchFamily="2" charset="0"/>
              </a:rPr>
              <a:t>],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causal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effect</a:t>
            </a:r>
            <a:r>
              <a:rPr lang="de-DE" sz="800" dirty="0">
                <a:latin typeface="Helvetica" pitchFamily="2" charset="0"/>
              </a:rPr>
              <a:t>.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D3010E5-51A1-8FD8-1FA3-05755BEEF9D5}"/>
              </a:ext>
            </a:extLst>
          </p:cNvPr>
          <p:cNvSpPr txBox="1"/>
          <p:nvPr/>
        </p:nvSpPr>
        <p:spPr>
          <a:xfrm>
            <a:off x="5616897" y="2720925"/>
            <a:ext cx="704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51B2E8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]</a:t>
            </a:r>
          </a:p>
        </p:txBody>
      </p:sp>
      <p:cxnSp>
        <p:nvCxnSpPr>
          <p:cNvPr id="24" name="Gekrümmte Verbindung 23">
            <a:extLst>
              <a:ext uri="{FF2B5EF4-FFF2-40B4-BE49-F238E27FC236}">
                <a16:creationId xmlns:a16="http://schemas.microsoft.com/office/drawing/2014/main" id="{DE9FD8CC-0D1E-F9FA-BBEB-0940B525885D}"/>
              </a:ext>
            </a:extLst>
          </p:cNvPr>
          <p:cNvCxnSpPr>
            <a:cxnSpLocks/>
            <a:stCxn id="20" idx="2"/>
            <a:endCxn id="22" idx="2"/>
          </p:cNvCxnSpPr>
          <p:nvPr/>
        </p:nvCxnSpPr>
        <p:spPr>
          <a:xfrm rot="5400000" flipH="1" flipV="1">
            <a:off x="5180404" y="2395691"/>
            <a:ext cx="248083" cy="1329440"/>
          </a:xfrm>
          <a:prstGeom prst="curvedConnector3">
            <a:avLst>
              <a:gd name="adj1" fmla="val -9214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D2EE4700-62E6-C254-010C-AC4C9E65BB23}"/>
              </a:ext>
            </a:extLst>
          </p:cNvPr>
          <p:cNvSpPr txBox="1"/>
          <p:nvPr/>
        </p:nvSpPr>
        <p:spPr>
          <a:xfrm>
            <a:off x="2553973" y="4193413"/>
            <a:ext cx="4165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Helvetica" pitchFamily="2" charset="0"/>
              </a:rPr>
              <a:t>The potential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and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follow </a:t>
            </a:r>
            <a:r>
              <a:rPr lang="de-DE" sz="800" dirty="0" err="1">
                <a:latin typeface="Helvetica" pitchFamily="2" charset="0"/>
              </a:rPr>
              <a:t>their</a:t>
            </a:r>
            <a:r>
              <a:rPr lang="de-DE" sz="800" dirty="0">
                <a:latin typeface="Helvetica" pitchFamily="2" charset="0"/>
              </a:rPr>
              <a:t> own </a:t>
            </a:r>
          </a:p>
          <a:p>
            <a:r>
              <a:rPr lang="de-DE" sz="800" dirty="0" err="1">
                <a:latin typeface="Helvetica" pitchFamily="2" charset="0"/>
              </a:rPr>
              <a:t>distributions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which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have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expectations</a:t>
            </a:r>
            <a:r>
              <a:rPr lang="de-DE" sz="800" dirty="0">
                <a:latin typeface="Helvetica" pitchFamily="2" charset="0"/>
              </a:rPr>
              <a:t> E[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latin typeface="Helvetica" pitchFamily="2" charset="0"/>
              </a:rPr>
              <a:t>] and 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].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 err="1">
                <a:latin typeface="Helvetica" pitchFamily="2" charset="0"/>
              </a:rPr>
              <a:t>Thanks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linearity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difference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between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these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corresponds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causal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effect</a:t>
            </a:r>
            <a:r>
              <a:rPr lang="de-DE" sz="800" dirty="0">
                <a:latin typeface="Helvetica" pitchFamily="2" charset="0"/>
              </a:rPr>
              <a:t>: </a:t>
            </a:r>
          </a:p>
          <a:p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] </a:t>
            </a:r>
            <a:r>
              <a:rPr lang="de-DE" sz="800" b="0" i="0" dirty="0">
                <a:solidFill>
                  <a:srgbClr val="474747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] </a:t>
            </a:r>
            <a:r>
              <a:rPr lang="de-DE" sz="800" dirty="0">
                <a:latin typeface="Helvetica" pitchFamily="2" charset="0"/>
              </a:rPr>
              <a:t>=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51B2E8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]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This </a:t>
            </a:r>
            <a:r>
              <a:rPr lang="de-DE" sz="800" dirty="0" err="1">
                <a:latin typeface="Helvetica" pitchFamily="2" charset="0"/>
              </a:rPr>
              <a:t>means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that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both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]  </a:t>
            </a:r>
            <a:r>
              <a:rPr lang="de-DE" sz="800" dirty="0">
                <a:latin typeface="Helvetica" pitchFamily="2" charset="0"/>
              </a:rPr>
              <a:t>and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]</a:t>
            </a:r>
            <a:r>
              <a:rPr lang="de-DE" sz="800" dirty="0">
                <a:latin typeface="Helvetica" pitchFamily="2" charset="0"/>
              </a:rPr>
              <a:t>,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also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causal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effect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51B2E8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]</a:t>
            </a:r>
            <a:endParaRPr lang="de-DE" sz="800" dirty="0">
              <a:latin typeface="Helvetica" pitchFamily="2" charset="0"/>
            </a:endParaRPr>
          </a:p>
          <a:p>
            <a:endParaRPr lang="de-DE" sz="800" dirty="0">
              <a:latin typeface="Helvetica" pitchFamily="2" charset="0"/>
            </a:endParaRPr>
          </a:p>
          <a:p>
            <a:endParaRPr lang="de-DE" sz="800" dirty="0">
              <a:latin typeface="Helvetica" pitchFamily="2" charset="0"/>
            </a:endParaRPr>
          </a:p>
          <a:p>
            <a:endParaRPr lang="de-DE" sz="800" dirty="0">
              <a:latin typeface="Helvetica" pitchFamily="2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6F3E75F-735C-4F4B-D21C-7548E796ADAA}"/>
              </a:ext>
            </a:extLst>
          </p:cNvPr>
          <p:cNvSpPr txBox="1"/>
          <p:nvPr/>
        </p:nvSpPr>
        <p:spPr>
          <a:xfrm>
            <a:off x="694116" y="3655302"/>
            <a:ext cx="484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]</a:t>
            </a:r>
            <a:endParaRPr lang="de-DE" sz="800" dirty="0">
              <a:solidFill>
                <a:srgbClr val="CC79A7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14523F8-49D7-6C3A-32A4-C0F8328601C2}"/>
              </a:ext>
            </a:extLst>
          </p:cNvPr>
          <p:cNvSpPr txBox="1"/>
          <p:nvPr/>
        </p:nvSpPr>
        <p:spPr>
          <a:xfrm>
            <a:off x="1761497" y="3655302"/>
            <a:ext cx="5475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]</a:t>
            </a:r>
            <a:endParaRPr lang="de-DE" sz="800" dirty="0">
              <a:solidFill>
                <a:srgbClr val="E79F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EEB1BBC-E820-78CC-EE43-A0F16799573A}"/>
              </a:ext>
            </a:extLst>
          </p:cNvPr>
          <p:cNvSpPr txBox="1"/>
          <p:nvPr/>
        </p:nvSpPr>
        <p:spPr>
          <a:xfrm>
            <a:off x="1098283" y="3861844"/>
            <a:ext cx="704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51B2E8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]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7C1A5BD7-4886-A092-5AF1-704CB0318DAF}"/>
              </a:ext>
            </a:extLst>
          </p:cNvPr>
          <p:cNvCxnSpPr/>
          <p:nvPr/>
        </p:nvCxnSpPr>
        <p:spPr>
          <a:xfrm>
            <a:off x="1098283" y="4077288"/>
            <a:ext cx="633234" cy="0"/>
          </a:xfrm>
          <a:prstGeom prst="straightConnector1">
            <a:avLst/>
          </a:prstGeom>
          <a:ln>
            <a:solidFill>
              <a:srgbClr val="51B2E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1DDCD6F9-4ED4-2238-D275-C6ADC49E4404}"/>
              </a:ext>
            </a:extLst>
          </p:cNvPr>
          <p:cNvSpPr txBox="1"/>
          <p:nvPr/>
        </p:nvSpPr>
        <p:spPr>
          <a:xfrm>
            <a:off x="2652823" y="6760970"/>
            <a:ext cx="39353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Helvetica" pitchFamily="2" charset="0"/>
              </a:rPr>
              <a:t>In a </a:t>
            </a:r>
            <a:r>
              <a:rPr lang="de-DE" sz="800" dirty="0" err="1">
                <a:latin typeface="Helvetica" pitchFamily="2" charset="0"/>
              </a:rPr>
              <a:t>randomized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experiment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randomly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assigned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people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either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CC79A7"/>
                </a:solidFill>
                <a:latin typeface="Helvetica" pitchFamily="2" charset="0"/>
              </a:rPr>
              <a:t>control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CC79A7"/>
                </a:solidFill>
                <a:latin typeface="Helvetica" pitchFamily="2" charset="0"/>
              </a:rPr>
              <a:t>condition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(X = 0) </a:t>
            </a:r>
            <a:r>
              <a:rPr lang="de-DE" sz="800" dirty="0" err="1">
                <a:latin typeface="Helvetica" pitchFamily="2" charset="0"/>
              </a:rPr>
              <a:t>or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experimental </a:t>
            </a:r>
            <a:r>
              <a:rPr lang="de-DE" sz="800" dirty="0" err="1">
                <a:solidFill>
                  <a:srgbClr val="E79F00"/>
                </a:solidFill>
                <a:latin typeface="Helvetica" pitchFamily="2" charset="0"/>
              </a:rPr>
              <a:t>condition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 (X = 1)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subsequently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measure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their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 err="1">
                <a:latin typeface="Helvetica" pitchFamily="2" charset="0"/>
              </a:rPr>
              <a:t>For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individuals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CC79A7"/>
                </a:solidFill>
                <a:latin typeface="Helvetica" pitchFamily="2" charset="0"/>
              </a:rPr>
              <a:t>control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CC79A7"/>
                </a:solidFill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their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Y will </a:t>
            </a:r>
            <a:r>
              <a:rPr lang="de-DE" sz="800" dirty="0" err="1">
                <a:latin typeface="Helvetica" pitchFamily="2" charset="0"/>
              </a:rPr>
              <a:t>correspond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latin typeface="Helvetica" pitchFamily="2" charset="0"/>
              </a:rPr>
              <a:t>, </a:t>
            </a:r>
          </a:p>
          <a:p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control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.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dirty="0" err="1">
                <a:latin typeface="Helvetica" pitchFamily="2" charset="0"/>
              </a:rPr>
              <a:t>remains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unobserved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 err="1">
                <a:latin typeface="Helvetica" pitchFamily="2" charset="0"/>
              </a:rPr>
              <a:t>For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individuals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experimental </a:t>
            </a:r>
            <a:r>
              <a:rPr lang="de-DE" sz="800" dirty="0" err="1">
                <a:solidFill>
                  <a:srgbClr val="E79F00"/>
                </a:solidFill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their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Y will </a:t>
            </a:r>
            <a:r>
              <a:rPr lang="de-DE" sz="800" dirty="0" err="1">
                <a:latin typeface="Helvetica" pitchFamily="2" charset="0"/>
              </a:rPr>
              <a:t>correspond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experimental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.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remains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unobserved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endParaRPr lang="de-DE" sz="800" dirty="0">
              <a:latin typeface="Helvetica" pitchFamily="2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D93F498-4B9F-50BC-B90A-D07C28C1EC74}"/>
              </a:ext>
            </a:extLst>
          </p:cNvPr>
          <p:cNvSpPr txBox="1"/>
          <p:nvPr/>
        </p:nvSpPr>
        <p:spPr>
          <a:xfrm>
            <a:off x="2690449" y="8714396"/>
            <a:ext cx="39353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now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simply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calculate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CC79A7"/>
                </a:solidFill>
                <a:latin typeface="Helvetica" pitchFamily="2" charset="0"/>
              </a:rPr>
              <a:t>control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 err="1">
                <a:solidFill>
                  <a:srgbClr val="CC79A7"/>
                </a:solidFill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E[Y|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X = 0</a:t>
            </a:r>
            <a:r>
              <a:rPr lang="de-DE" sz="800" dirty="0">
                <a:latin typeface="Helvetica" pitchFamily="2" charset="0"/>
              </a:rPr>
              <a:t>], </a:t>
            </a:r>
            <a:r>
              <a:rPr lang="de-DE" sz="800" dirty="0" err="1">
                <a:latin typeface="Helvetica" pitchFamily="2" charset="0"/>
              </a:rPr>
              <a:t>which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have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seen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above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equals</a:t>
            </a:r>
            <a:r>
              <a:rPr lang="de-DE" sz="800" dirty="0">
                <a:latin typeface="Helvetica" pitchFamily="2" charset="0"/>
              </a:rPr>
              <a:t> E[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|X = 0</a:t>
            </a:r>
            <a:r>
              <a:rPr lang="de-DE" sz="800" dirty="0">
                <a:latin typeface="Helvetica" pitchFamily="2" charset="0"/>
              </a:rPr>
              <a:t>].</a:t>
            </a:r>
          </a:p>
          <a:p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also </a:t>
            </a:r>
            <a:r>
              <a:rPr lang="de-DE" sz="800" dirty="0" err="1">
                <a:latin typeface="Helvetica" pitchFamily="2" charset="0"/>
              </a:rPr>
              <a:t>calculate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experimental </a:t>
            </a:r>
            <a:r>
              <a:rPr lang="de-DE" sz="800" dirty="0" err="1">
                <a:solidFill>
                  <a:srgbClr val="E79F00"/>
                </a:solidFill>
                <a:latin typeface="Helvetica" pitchFamily="2" charset="0"/>
              </a:rPr>
              <a:t>condition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E[Y|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X = 1</a:t>
            </a:r>
            <a:r>
              <a:rPr lang="de-DE" sz="800" dirty="0">
                <a:latin typeface="Helvetica" pitchFamily="2" charset="0"/>
              </a:rPr>
              <a:t>], </a:t>
            </a:r>
            <a:r>
              <a:rPr lang="de-DE" sz="800" dirty="0" err="1">
                <a:latin typeface="Helvetica" pitchFamily="2" charset="0"/>
              </a:rPr>
              <a:t>which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equals</a:t>
            </a:r>
            <a:r>
              <a:rPr lang="de-DE" sz="800" dirty="0">
                <a:latin typeface="Helvetica" pitchFamily="2" charset="0"/>
              </a:rPr>
              <a:t> 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|X = 1</a:t>
            </a:r>
            <a:r>
              <a:rPr lang="de-DE" sz="800" dirty="0">
                <a:latin typeface="Helvetica" pitchFamily="2" charset="0"/>
              </a:rPr>
              <a:t>].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Recall </a:t>
            </a:r>
            <a:r>
              <a:rPr lang="de-DE" sz="800" dirty="0" err="1">
                <a:latin typeface="Helvetica" pitchFamily="2" charset="0"/>
              </a:rPr>
              <a:t>that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have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randomly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assigned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people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either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, so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essentially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randomly</a:t>
            </a:r>
            <a:r>
              <a:rPr lang="de-DE" sz="800" dirty="0">
                <a:latin typeface="Helvetica" pitchFamily="2" charset="0"/>
              </a:rPr>
              <a:t> sample </a:t>
            </a:r>
            <a:r>
              <a:rPr lang="de-DE" sz="800" dirty="0" err="1">
                <a:latin typeface="Helvetica" pitchFamily="2" charset="0"/>
              </a:rPr>
              <a:t>from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distributions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 </a:t>
            </a:r>
            <a:r>
              <a:rPr lang="de-DE" sz="800" dirty="0">
                <a:latin typeface="Helvetica" pitchFamily="2" charset="0"/>
              </a:rPr>
              <a:t>and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.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randomly</a:t>
            </a:r>
            <a:r>
              <a:rPr lang="de-DE" sz="800" dirty="0">
                <a:latin typeface="Helvetica" pitchFamily="2" charset="0"/>
              </a:rPr>
              <a:t> sample </a:t>
            </a:r>
            <a:r>
              <a:rPr lang="de-DE" sz="800" dirty="0" err="1">
                <a:latin typeface="Helvetica" pitchFamily="2" charset="0"/>
              </a:rPr>
              <a:t>from</a:t>
            </a:r>
            <a:r>
              <a:rPr lang="de-DE" sz="800" dirty="0">
                <a:latin typeface="Helvetica" pitchFamily="2" charset="0"/>
              </a:rPr>
              <a:t> a </a:t>
            </a:r>
            <a:r>
              <a:rPr lang="de-DE" sz="800" dirty="0" err="1">
                <a:latin typeface="Helvetica" pitchFamily="2" charset="0"/>
              </a:rPr>
              <a:t>distribution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its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without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any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bias</a:t>
            </a:r>
            <a:r>
              <a:rPr lang="de-DE" sz="800" dirty="0">
                <a:latin typeface="Helvetica" pitchFamily="2" charset="0"/>
              </a:rPr>
              <a:t> – </a:t>
            </a:r>
            <a:r>
              <a:rPr lang="de-DE" sz="800" dirty="0" err="1">
                <a:latin typeface="Helvetica" pitchFamily="2" charset="0"/>
              </a:rPr>
              <a:t>this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means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that</a:t>
            </a:r>
            <a:r>
              <a:rPr lang="de-DE" sz="800" dirty="0">
                <a:latin typeface="Helvetica" pitchFamily="2" charset="0"/>
              </a:rPr>
              <a:t> E[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|X = 0</a:t>
            </a:r>
            <a:r>
              <a:rPr lang="de-DE" sz="800" dirty="0">
                <a:latin typeface="Helvetica" pitchFamily="2" charset="0"/>
              </a:rPr>
              <a:t>] </a:t>
            </a:r>
            <a:r>
              <a:rPr lang="de-DE" sz="800" dirty="0" err="1">
                <a:latin typeface="Helvetica" pitchFamily="2" charset="0"/>
              </a:rPr>
              <a:t>is</a:t>
            </a:r>
            <a:r>
              <a:rPr lang="de-DE" sz="800" dirty="0">
                <a:latin typeface="Helvetica" pitchFamily="2" charset="0"/>
              </a:rPr>
              <a:t> an </a:t>
            </a:r>
            <a:r>
              <a:rPr lang="de-DE" sz="800" dirty="0" err="1">
                <a:latin typeface="Helvetica" pitchFamily="2" charset="0"/>
              </a:rPr>
              <a:t>unbiased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E[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latin typeface="Helvetica" pitchFamily="2" charset="0"/>
              </a:rPr>
              <a:t>] and 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|X = 1</a:t>
            </a:r>
            <a:r>
              <a:rPr lang="de-DE" sz="800" dirty="0">
                <a:latin typeface="Helvetica" pitchFamily="2" charset="0"/>
              </a:rPr>
              <a:t>] </a:t>
            </a:r>
            <a:r>
              <a:rPr lang="de-DE" sz="800" dirty="0" err="1">
                <a:latin typeface="Helvetica" pitchFamily="2" charset="0"/>
              </a:rPr>
              <a:t>is</a:t>
            </a:r>
            <a:r>
              <a:rPr lang="de-DE" sz="800" dirty="0">
                <a:latin typeface="Helvetica" pitchFamily="2" charset="0"/>
              </a:rPr>
              <a:t> an </a:t>
            </a:r>
            <a:r>
              <a:rPr lang="de-DE" sz="800" dirty="0" err="1">
                <a:latin typeface="Helvetica" pitchFamily="2" charset="0"/>
              </a:rPr>
              <a:t>unbiased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].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 err="1">
                <a:latin typeface="Helvetica" pitchFamily="2" charset="0"/>
              </a:rPr>
              <a:t>Another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way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think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about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this</a:t>
            </a:r>
            <a:r>
              <a:rPr lang="de-DE" sz="800" dirty="0">
                <a:latin typeface="Helvetica" pitchFamily="2" charset="0"/>
              </a:rPr>
              <a:t>: </a:t>
            </a:r>
            <a:r>
              <a:rPr lang="de-DE" sz="800" dirty="0" err="1">
                <a:latin typeface="Helvetica" pitchFamily="2" charset="0"/>
              </a:rPr>
              <a:t>Since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have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randomly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assigned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conditions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there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no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reason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why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people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who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actually</a:t>
            </a:r>
            <a:r>
              <a:rPr lang="de-DE" sz="800" dirty="0">
                <a:latin typeface="Helvetica" pitchFamily="2" charset="0"/>
              </a:rPr>
              <a:t> end </a:t>
            </a:r>
            <a:r>
              <a:rPr lang="de-DE" sz="800" dirty="0" err="1">
                <a:latin typeface="Helvetica" pitchFamily="2" charset="0"/>
              </a:rPr>
              <a:t>up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experimental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(X = 1) </a:t>
            </a:r>
            <a:r>
              <a:rPr lang="de-DE" sz="800" dirty="0" err="1">
                <a:latin typeface="Helvetica" pitchFamily="2" charset="0"/>
              </a:rPr>
              <a:t>should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have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systematically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lower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higher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dirty="0" err="1">
                <a:latin typeface="Helvetica" pitchFamily="2" charset="0"/>
              </a:rPr>
              <a:t>than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(</a:t>
            </a:r>
            <a:r>
              <a:rPr lang="de-DE" sz="800" dirty="0" err="1">
                <a:latin typeface="Helvetica" pitchFamily="2" charset="0"/>
              </a:rPr>
              <a:t>unobserved</a:t>
            </a:r>
            <a:r>
              <a:rPr lang="de-DE" sz="800" dirty="0">
                <a:latin typeface="Helvetica" pitchFamily="2" charset="0"/>
              </a:rPr>
              <a:t>) potential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people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who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instead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ended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up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control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condition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(X = 0)</a:t>
            </a:r>
            <a:r>
              <a:rPr lang="de-DE" sz="800" dirty="0">
                <a:latin typeface="Helvetica" pitchFamily="2" charset="0"/>
              </a:rPr>
              <a:t>;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|X = 1</a:t>
            </a:r>
            <a:r>
              <a:rPr lang="de-DE" sz="800" dirty="0">
                <a:latin typeface="Helvetica" pitchFamily="2" charset="0"/>
              </a:rPr>
              <a:t>] = 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|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X = 0</a:t>
            </a:r>
            <a:r>
              <a:rPr lang="de-DE" sz="800" dirty="0">
                <a:latin typeface="Helvetica" pitchFamily="2" charset="0"/>
              </a:rPr>
              <a:t>] = E[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latin typeface="Helvetica" pitchFamily="2" charset="0"/>
              </a:rPr>
              <a:t>].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The same </a:t>
            </a:r>
            <a:r>
              <a:rPr lang="de-DE" sz="800" dirty="0" err="1">
                <a:latin typeface="Helvetica" pitchFamily="2" charset="0"/>
              </a:rPr>
              <a:t>holds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for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.</a:t>
            </a:r>
          </a:p>
          <a:p>
            <a:endParaRPr lang="de-DE" sz="800" dirty="0">
              <a:solidFill>
                <a:srgbClr val="CC79A7"/>
              </a:solidFill>
              <a:latin typeface="Helvetica" pitchFamily="2" charset="0"/>
            </a:endParaRPr>
          </a:p>
          <a:p>
            <a:r>
              <a:rPr lang="de-DE" sz="800" dirty="0">
                <a:latin typeface="Helvetica" pitchFamily="2" charset="0"/>
              </a:rPr>
              <a:t>So, </a:t>
            </a:r>
            <a:r>
              <a:rPr lang="de-DE" sz="800" dirty="0" err="1">
                <a:latin typeface="Helvetica" pitchFamily="2" charset="0"/>
              </a:rPr>
              <a:t>we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both</a:t>
            </a:r>
            <a:r>
              <a:rPr lang="de-DE" sz="800" dirty="0">
                <a:latin typeface="Helvetica" pitchFamily="2" charset="0"/>
              </a:rPr>
              <a:t> potential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latin typeface="Helvetica" pitchFamily="2" charset="0"/>
              </a:rPr>
              <a:t>and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 </a:t>
            </a:r>
            <a:r>
              <a:rPr lang="de-DE" sz="800" i="1" dirty="0" err="1">
                <a:latin typeface="Helvetica" pitchFamily="2" charset="0"/>
              </a:rPr>
              <a:t>across</a:t>
            </a:r>
            <a:r>
              <a:rPr lang="de-DE" sz="800" i="1" dirty="0">
                <a:latin typeface="Helvetica" pitchFamily="2" charset="0"/>
              </a:rPr>
              <a:t> </a:t>
            </a:r>
            <a:r>
              <a:rPr lang="de-DE" sz="800" i="1" dirty="0" err="1">
                <a:latin typeface="Helvetica" pitchFamily="2" charset="0"/>
              </a:rPr>
              <a:t>everybody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by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simply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averaging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observed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outcomes</a:t>
            </a:r>
            <a:r>
              <a:rPr lang="de-DE" sz="800" dirty="0">
                <a:latin typeface="Helvetica" pitchFamily="2" charset="0"/>
              </a:rPr>
              <a:t> in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two</a:t>
            </a:r>
            <a:r>
              <a:rPr lang="de-DE" sz="800" dirty="0">
                <a:latin typeface="Helvetica" pitchFamily="2" charset="0"/>
              </a:rPr>
              <a:t> experimental </a:t>
            </a:r>
            <a:r>
              <a:rPr lang="de-DE" sz="800" dirty="0" err="1">
                <a:latin typeface="Helvetica" pitchFamily="2" charset="0"/>
              </a:rPr>
              <a:t>groups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X = 0</a:t>
            </a:r>
            <a:r>
              <a:rPr lang="de-DE" sz="800" dirty="0">
                <a:latin typeface="Helvetica" pitchFamily="2" charset="0"/>
              </a:rPr>
              <a:t> and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X = 1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r>
              <a:rPr lang="de-DE" sz="800" dirty="0" err="1">
                <a:latin typeface="Helvetica" pitchFamily="2" charset="0"/>
              </a:rPr>
              <a:t>Taking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difference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these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provides</a:t>
            </a:r>
            <a:r>
              <a:rPr lang="de-DE" sz="800" dirty="0">
                <a:latin typeface="Helvetica" pitchFamily="2" charset="0"/>
              </a:rPr>
              <a:t> an </a:t>
            </a:r>
            <a:r>
              <a:rPr lang="de-DE" sz="800" dirty="0" err="1">
                <a:latin typeface="Helvetica" pitchFamily="2" charset="0"/>
              </a:rPr>
              <a:t>estimate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E79F00"/>
                </a:solidFill>
                <a:latin typeface="Helvetica" pitchFamily="2" charset="0"/>
              </a:rPr>
              <a:t>1</a:t>
            </a:r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] </a:t>
            </a:r>
            <a:r>
              <a:rPr lang="de-DE" sz="800" b="0" i="0" dirty="0">
                <a:solidFill>
                  <a:srgbClr val="474747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CC79A7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] </a:t>
            </a:r>
            <a:r>
              <a:rPr lang="de-DE" sz="800" dirty="0" err="1">
                <a:latin typeface="Helvetica" pitchFamily="2" charset="0"/>
              </a:rPr>
              <a:t>which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equals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E[Y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1 </a:t>
            </a:r>
            <a:r>
              <a:rPr lang="de-DE" sz="800" b="0" i="0" dirty="0">
                <a:solidFill>
                  <a:srgbClr val="51B2E8"/>
                </a:solidFill>
                <a:effectLst/>
                <a:latin typeface="Helvetica" pitchFamily="2" charset="0"/>
              </a:rPr>
              <a:t>− 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Y</a:t>
            </a:r>
            <a:r>
              <a:rPr lang="de-DE" sz="800" baseline="30000" dirty="0">
                <a:solidFill>
                  <a:srgbClr val="51B2E8"/>
                </a:solidFill>
                <a:latin typeface="Helvetica" pitchFamily="2" charset="0"/>
              </a:rPr>
              <a:t>0</a:t>
            </a:r>
            <a:r>
              <a:rPr lang="de-DE" sz="800" dirty="0">
                <a:solidFill>
                  <a:srgbClr val="51B2E8"/>
                </a:solidFill>
                <a:latin typeface="Helvetica" pitchFamily="2" charset="0"/>
              </a:rPr>
              <a:t>] </a:t>
            </a:r>
            <a:r>
              <a:rPr lang="de-DE" sz="800" dirty="0" err="1">
                <a:latin typeface="Helvetica" pitchFamily="2" charset="0"/>
              </a:rPr>
              <a:t>which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is</a:t>
            </a:r>
            <a:r>
              <a:rPr lang="de-DE" sz="800" dirty="0">
                <a:latin typeface="Helvetica" pitchFamily="2" charset="0"/>
              </a:rPr>
              <a:t> in turn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average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causal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effect</a:t>
            </a:r>
            <a:r>
              <a:rPr lang="de-DE" sz="800" dirty="0">
                <a:latin typeface="Helvetica" pitchFamily="2" charset="0"/>
              </a:rPr>
              <a:t>,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expectation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of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the</a:t>
            </a:r>
            <a:r>
              <a:rPr lang="de-DE" sz="800" dirty="0">
                <a:latin typeface="Helvetica" pitchFamily="2" charset="0"/>
              </a:rPr>
              <a:t> (</a:t>
            </a:r>
            <a:r>
              <a:rPr lang="de-DE" sz="800" dirty="0" err="1">
                <a:latin typeface="Helvetica" pitchFamily="2" charset="0"/>
              </a:rPr>
              <a:t>unknowable</a:t>
            </a:r>
            <a:r>
              <a:rPr lang="de-DE" sz="800" dirty="0">
                <a:latin typeface="Helvetica" pitchFamily="2" charset="0"/>
              </a:rPr>
              <a:t>) individual </a:t>
            </a:r>
            <a:r>
              <a:rPr lang="de-DE" sz="800" dirty="0" err="1">
                <a:latin typeface="Helvetica" pitchFamily="2" charset="0"/>
              </a:rPr>
              <a:t>level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causal</a:t>
            </a:r>
            <a:r>
              <a:rPr lang="de-DE" sz="800" dirty="0">
                <a:latin typeface="Helvetica" pitchFamily="2" charset="0"/>
              </a:rPr>
              <a:t> </a:t>
            </a:r>
            <a:r>
              <a:rPr lang="de-DE" sz="800" dirty="0" err="1">
                <a:latin typeface="Helvetica" pitchFamily="2" charset="0"/>
              </a:rPr>
              <a:t>effects</a:t>
            </a:r>
            <a:r>
              <a:rPr lang="de-DE" sz="800" dirty="0">
                <a:latin typeface="Helvetica" pitchFamily="2" charset="0"/>
              </a:rPr>
              <a:t>.</a:t>
            </a:r>
          </a:p>
          <a:p>
            <a:endParaRPr lang="de-DE" sz="800" dirty="0">
              <a:latin typeface="Helvetica" pitchFamily="2" charset="0"/>
            </a:endParaRPr>
          </a:p>
          <a:p>
            <a:endParaRPr lang="de-DE" sz="800" dirty="0">
              <a:latin typeface="Helvetica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BB1830D-1E88-CE00-CC26-121813CA4199}"/>
              </a:ext>
            </a:extLst>
          </p:cNvPr>
          <p:cNvSpPr txBox="1"/>
          <p:nvPr/>
        </p:nvSpPr>
        <p:spPr>
          <a:xfrm>
            <a:off x="454361" y="9080670"/>
            <a:ext cx="760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CC79A7"/>
                </a:solidFill>
                <a:latin typeface="Helvetica" pitchFamily="2" charset="0"/>
              </a:rPr>
              <a:t>E[Y|X = 0]</a:t>
            </a:r>
            <a:endParaRPr lang="de-DE" sz="800" dirty="0">
              <a:solidFill>
                <a:srgbClr val="CC79A7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64D81B-AB42-FCCD-CF11-EA196FF0939C}"/>
              </a:ext>
            </a:extLst>
          </p:cNvPr>
          <p:cNvSpPr txBox="1"/>
          <p:nvPr/>
        </p:nvSpPr>
        <p:spPr>
          <a:xfrm>
            <a:off x="1761497" y="9072556"/>
            <a:ext cx="749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79F00"/>
                </a:solidFill>
                <a:latin typeface="Helvetica" pitchFamily="2" charset="0"/>
              </a:rPr>
              <a:t>E[Y|X = 1]</a:t>
            </a:r>
            <a:endParaRPr lang="de-DE" sz="800" dirty="0">
              <a:solidFill>
                <a:srgbClr val="E79F00"/>
              </a:solidFill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395C27BA-FCAB-AD56-A621-F1831D124789}"/>
              </a:ext>
            </a:extLst>
          </p:cNvPr>
          <p:cNvCxnSpPr/>
          <p:nvPr/>
        </p:nvCxnSpPr>
        <p:spPr>
          <a:xfrm>
            <a:off x="1098283" y="9510534"/>
            <a:ext cx="633234" cy="0"/>
          </a:xfrm>
          <a:prstGeom prst="straightConnector1">
            <a:avLst/>
          </a:prstGeom>
          <a:ln>
            <a:solidFill>
              <a:srgbClr val="51B2E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3D4D1466-32D3-A1AF-ED8B-6E255760C4CC}"/>
              </a:ext>
            </a:extLst>
          </p:cNvPr>
          <p:cNvSpPr txBox="1"/>
          <p:nvPr/>
        </p:nvSpPr>
        <p:spPr>
          <a:xfrm>
            <a:off x="1042061" y="9188392"/>
            <a:ext cx="689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51B2E8"/>
                </a:solidFill>
                <a:latin typeface="Helvetica" pitchFamily="2" charset="0"/>
              </a:rPr>
              <a:t>E</a:t>
            </a:r>
            <a:r>
              <a:rPr lang="de-DE" sz="600">
                <a:solidFill>
                  <a:srgbClr val="51B2E8"/>
                </a:solidFill>
                <a:latin typeface="Helvetica" pitchFamily="2" charset="0"/>
              </a:rPr>
              <a:t>[Y|</a:t>
            </a:r>
            <a:r>
              <a:rPr lang="de-DE" sz="600" dirty="0">
                <a:solidFill>
                  <a:srgbClr val="51B2E8"/>
                </a:solidFill>
                <a:latin typeface="Helvetica" pitchFamily="2" charset="0"/>
              </a:rPr>
              <a:t>X = 1] </a:t>
            </a:r>
            <a:r>
              <a:rPr lang="de-DE" sz="600" b="0" i="0" dirty="0">
                <a:solidFill>
                  <a:srgbClr val="51B2E8"/>
                </a:solidFill>
                <a:effectLst/>
                <a:latin typeface="Helvetica" pitchFamily="2" charset="0"/>
              </a:rPr>
              <a:t>− E</a:t>
            </a:r>
            <a:r>
              <a:rPr lang="de-DE" sz="600" b="0" i="0">
                <a:solidFill>
                  <a:srgbClr val="51B2E8"/>
                </a:solidFill>
                <a:effectLst/>
                <a:latin typeface="Helvetica" pitchFamily="2" charset="0"/>
              </a:rPr>
              <a:t>[</a:t>
            </a:r>
            <a:r>
              <a:rPr lang="de-DE" sz="600">
                <a:solidFill>
                  <a:srgbClr val="51B2E8"/>
                </a:solidFill>
                <a:latin typeface="Helvetica" pitchFamily="2" charset="0"/>
              </a:rPr>
              <a:t>Y|</a:t>
            </a:r>
            <a:r>
              <a:rPr lang="de-DE" sz="600" dirty="0">
                <a:solidFill>
                  <a:srgbClr val="51B2E8"/>
                </a:solidFill>
                <a:latin typeface="Helvetica" pitchFamily="2" charset="0"/>
              </a:rPr>
              <a:t>X = 0]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33B116E-6543-4D04-2D4D-028237E4041B}"/>
              </a:ext>
            </a:extLst>
          </p:cNvPr>
          <p:cNvSpPr txBox="1"/>
          <p:nvPr/>
        </p:nvSpPr>
        <p:spPr>
          <a:xfrm>
            <a:off x="538024" y="863813"/>
            <a:ext cx="795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Outcome in </a:t>
            </a:r>
            <a:r>
              <a:rPr lang="de-DE" sz="600" dirty="0" err="1">
                <a:solidFill>
                  <a:srgbClr val="CC79A7"/>
                </a:solidFill>
                <a:latin typeface="Helvetica" pitchFamily="2" charset="0"/>
              </a:rPr>
              <a:t>control</a:t>
            </a:r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CC79A7"/>
                </a:solidFill>
                <a:latin typeface="Helvetica" pitchFamily="2" charset="0"/>
              </a:rPr>
              <a:t>condition</a:t>
            </a:r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64394D0-C577-5FB4-8F38-798DBC147364}"/>
              </a:ext>
            </a:extLst>
          </p:cNvPr>
          <p:cNvSpPr txBox="1"/>
          <p:nvPr/>
        </p:nvSpPr>
        <p:spPr>
          <a:xfrm>
            <a:off x="1654341" y="697888"/>
            <a:ext cx="910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Outcome in experimental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condition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828D36A6-7381-F2D2-C61E-844B3CBDF7FF}"/>
              </a:ext>
            </a:extLst>
          </p:cNvPr>
          <p:cNvCxnSpPr>
            <a:cxnSpLocks/>
          </p:cNvCxnSpPr>
          <p:nvPr/>
        </p:nvCxnSpPr>
        <p:spPr>
          <a:xfrm>
            <a:off x="1252716" y="1100484"/>
            <a:ext cx="162184" cy="37974"/>
          </a:xfrm>
          <a:prstGeom prst="straightConnector1">
            <a:avLst/>
          </a:prstGeom>
          <a:ln>
            <a:solidFill>
              <a:srgbClr val="CC79A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BD2594C-EA56-5B1D-7BC3-C1169E034EB5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109813" y="1067220"/>
            <a:ext cx="0" cy="71238"/>
          </a:xfrm>
          <a:prstGeom prst="straightConnector1">
            <a:avLst/>
          </a:prstGeom>
          <a:ln>
            <a:solidFill>
              <a:srgbClr val="E79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33BF833F-D9E7-1658-044E-2F7851316348}"/>
              </a:ext>
            </a:extLst>
          </p:cNvPr>
          <p:cNvCxnSpPr>
            <a:cxnSpLocks/>
          </p:cNvCxnSpPr>
          <p:nvPr/>
        </p:nvCxnSpPr>
        <p:spPr>
          <a:xfrm>
            <a:off x="1534620" y="930179"/>
            <a:ext cx="119721" cy="215766"/>
          </a:xfrm>
          <a:prstGeom prst="straightConnector1">
            <a:avLst/>
          </a:prstGeom>
          <a:ln>
            <a:solidFill>
              <a:srgbClr val="51B2E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1DC04ED2-873E-F292-522E-67FE01A98739}"/>
              </a:ext>
            </a:extLst>
          </p:cNvPr>
          <p:cNvSpPr txBox="1"/>
          <p:nvPr/>
        </p:nvSpPr>
        <p:spPr>
          <a:xfrm>
            <a:off x="1098284" y="675733"/>
            <a:ext cx="7045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51B2E8"/>
                </a:solidFill>
                <a:latin typeface="Helvetica" pitchFamily="2" charset="0"/>
              </a:rPr>
              <a:t>Individual-level </a:t>
            </a:r>
            <a:r>
              <a:rPr lang="de-DE" sz="600" dirty="0" err="1">
                <a:solidFill>
                  <a:srgbClr val="51B2E8"/>
                </a:solidFill>
                <a:latin typeface="Helvetica" pitchFamily="2" charset="0"/>
              </a:rPr>
              <a:t>causal</a:t>
            </a:r>
            <a:r>
              <a:rPr lang="de-DE" sz="600" dirty="0">
                <a:solidFill>
                  <a:srgbClr val="51B2E8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51B2E8"/>
                </a:solidFill>
                <a:latin typeface="Helvetica" pitchFamily="2" charset="0"/>
              </a:rPr>
              <a:t>effect</a:t>
            </a:r>
            <a:endParaRPr lang="de-DE" sz="600" dirty="0">
              <a:solidFill>
                <a:srgbClr val="51B2E8"/>
              </a:solidFill>
              <a:latin typeface="Helvetica" pitchFamily="2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4CB958E-7701-E3B7-F70B-26B9C74D3E64}"/>
              </a:ext>
            </a:extLst>
          </p:cNvPr>
          <p:cNvSpPr txBox="1"/>
          <p:nvPr/>
        </p:nvSpPr>
        <p:spPr>
          <a:xfrm>
            <a:off x="446305" y="6297032"/>
            <a:ext cx="915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" dirty="0" err="1">
                <a:solidFill>
                  <a:srgbClr val="CC79A7"/>
                </a:solidFill>
                <a:latin typeface="Helvetica" pitchFamily="2" charset="0"/>
              </a:rPr>
              <a:t>Observed</a:t>
            </a:r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CC79A7"/>
                </a:solidFill>
                <a:latin typeface="Helvetica" pitchFamily="2" charset="0"/>
              </a:rPr>
              <a:t>outcome</a:t>
            </a:r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 in </a:t>
            </a:r>
            <a:r>
              <a:rPr lang="de-DE" sz="600" dirty="0" err="1">
                <a:solidFill>
                  <a:srgbClr val="CC79A7"/>
                </a:solidFill>
                <a:latin typeface="Helvetica" pitchFamily="2" charset="0"/>
              </a:rPr>
              <a:t>control</a:t>
            </a:r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CC79A7"/>
                </a:solidFill>
                <a:latin typeface="Helvetica" pitchFamily="2" charset="0"/>
              </a:rPr>
              <a:t>condition</a:t>
            </a:r>
            <a:r>
              <a:rPr lang="de-DE" sz="600" dirty="0">
                <a:solidFill>
                  <a:srgbClr val="CC79A7"/>
                </a:solidFill>
                <a:latin typeface="Helvetica" pitchFamily="2" charset="0"/>
              </a:rPr>
              <a:t> 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B6DEFB32-06B8-A13E-8176-3DDC4F43EF38}"/>
              </a:ext>
            </a:extLst>
          </p:cNvPr>
          <p:cNvCxnSpPr>
            <a:cxnSpLocks/>
          </p:cNvCxnSpPr>
          <p:nvPr/>
        </p:nvCxnSpPr>
        <p:spPr>
          <a:xfrm>
            <a:off x="1252716" y="6490747"/>
            <a:ext cx="162184" cy="37974"/>
          </a:xfrm>
          <a:prstGeom prst="straightConnector1">
            <a:avLst/>
          </a:prstGeom>
          <a:ln>
            <a:solidFill>
              <a:srgbClr val="CC79A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028C79CE-39ED-2D4F-9B99-7E4FDDDD960E}"/>
              </a:ext>
            </a:extLst>
          </p:cNvPr>
          <p:cNvSpPr txBox="1"/>
          <p:nvPr/>
        </p:nvSpPr>
        <p:spPr>
          <a:xfrm>
            <a:off x="1903193" y="6346665"/>
            <a:ext cx="124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(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Unobserved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: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outcome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if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the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person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were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in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the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 experimental </a:t>
            </a:r>
            <a:r>
              <a:rPr lang="de-DE" sz="600" dirty="0" err="1">
                <a:solidFill>
                  <a:srgbClr val="E79F00"/>
                </a:solidFill>
                <a:latin typeface="Helvetica" pitchFamily="2" charset="0"/>
              </a:rPr>
              <a:t>condition</a:t>
            </a:r>
            <a:r>
              <a:rPr lang="de-DE" sz="600" dirty="0">
                <a:solidFill>
                  <a:srgbClr val="E79F00"/>
                </a:solidFill>
                <a:latin typeface="Helvetica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79322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770</Words>
  <Application>Microsoft Macintosh PowerPoint</Application>
  <PresentationFormat>Breitbild</PresentationFormat>
  <Paragraphs>54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 Rohrer</dc:creator>
  <cp:lastModifiedBy>Julia Rohrer</cp:lastModifiedBy>
  <cp:revision>7</cp:revision>
  <dcterms:created xsi:type="dcterms:W3CDTF">2025-04-08T15:00:41Z</dcterms:created>
  <dcterms:modified xsi:type="dcterms:W3CDTF">2025-04-11T14:35:12Z</dcterms:modified>
</cp:coreProperties>
</file>